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</p:sldIdLst>
  <p:sldSz cy="6858000" cx="12192000"/>
  <p:notesSz cx="6858000" cy="9144000"/>
  <p:embeddedFontLst>
    <p:embeddedFont>
      <p:font typeface="Arimo"/>
      <p:regular r:id="rId40"/>
      <p:bold r:id="rId41"/>
      <p:italic r:id="rId42"/>
      <p:boldItalic r:id="rId43"/>
    </p:embeddedFont>
    <p:embeddedFont>
      <p:font typeface="Arial Narrow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48" roundtripDataSignature="AMtx7mhFqoOYvjjHlly1Xg9V6XadSPoIh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Arimo-regular.fntdata"/><Relationship Id="rId20" Type="http://schemas.openxmlformats.org/officeDocument/2006/relationships/slide" Target="slides/slide16.xml"/><Relationship Id="rId42" Type="http://schemas.openxmlformats.org/officeDocument/2006/relationships/font" Target="fonts/Arimo-italic.fntdata"/><Relationship Id="rId41" Type="http://schemas.openxmlformats.org/officeDocument/2006/relationships/font" Target="fonts/Arimo-bold.fntdata"/><Relationship Id="rId22" Type="http://schemas.openxmlformats.org/officeDocument/2006/relationships/slide" Target="slides/slide18.xml"/><Relationship Id="rId44" Type="http://schemas.openxmlformats.org/officeDocument/2006/relationships/font" Target="fonts/ArialNarrow-regular.fntdata"/><Relationship Id="rId21" Type="http://schemas.openxmlformats.org/officeDocument/2006/relationships/slide" Target="slides/slide17.xml"/><Relationship Id="rId43" Type="http://schemas.openxmlformats.org/officeDocument/2006/relationships/font" Target="fonts/Arimo-boldItalic.fntdata"/><Relationship Id="rId24" Type="http://schemas.openxmlformats.org/officeDocument/2006/relationships/slide" Target="slides/slide20.xml"/><Relationship Id="rId46" Type="http://schemas.openxmlformats.org/officeDocument/2006/relationships/font" Target="fonts/ArialNarrow-italic.fntdata"/><Relationship Id="rId23" Type="http://schemas.openxmlformats.org/officeDocument/2006/relationships/slide" Target="slides/slide19.xml"/><Relationship Id="rId45" Type="http://schemas.openxmlformats.org/officeDocument/2006/relationships/font" Target="fonts/ArialNarrow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8" Type="http://customschemas.google.com/relationships/presentationmetadata" Target="metadata"/><Relationship Id="rId25" Type="http://schemas.openxmlformats.org/officeDocument/2006/relationships/slide" Target="slides/slide21.xml"/><Relationship Id="rId47" Type="http://schemas.openxmlformats.org/officeDocument/2006/relationships/font" Target="fonts/ArialNarrow-boldItalic.fntdata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slide" Target="slides/slide33.xml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slide" Target="slides/slide35.xml"/><Relationship Id="rId16" Type="http://schemas.openxmlformats.org/officeDocument/2006/relationships/slide" Target="slides/slide12.xml"/><Relationship Id="rId38" Type="http://schemas.openxmlformats.org/officeDocument/2006/relationships/slide" Target="slides/slide34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mindat.org/reference.php?id=16114849" TargetMode="Externa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These slides are intended to provide an introduction to lawsonite: structure, composition, P-T, and significance for subduction and beyond</a:t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aa3238ccaf_0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2aa3238ccaf_0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2aa3238ccaf_0_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epidote contains ~2% H2O, lawsonite contains ~11.5 wt%, so it is expected that Lws-bearing rocks are more H2O-rich than Ep-bearing rocks. However, subducting oceanic crust is not a closed system. Dehydrating rocks release H2O that infiltrates other rocks, so the transition from blueschist to eclogite does not necessarily involve net dehydration – eclogites can contain abundant hydrous minerals such as lawsonite (and/or epidote), phengite, chlorite, talc, and amphiboles.</a:t>
            </a:r>
            <a:endParaRPr/>
          </a:p>
        </p:txBody>
      </p:sp>
      <p:sp>
        <p:nvSpPr>
          <p:cNvPr id="271" name="Google Shape;271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aad67786c6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aad67786c6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381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https://mindat.org/min-2353.html</a:t>
            </a:r>
            <a:endParaRPr/>
          </a:p>
          <a:p>
            <a:pPr indent="0" lvl="0" marL="0" marR="38100" rtl="0" algn="l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000">
                <a:uFill>
                  <a:noFill/>
                </a:uFill>
                <a:latin typeface="Courier New"/>
                <a:ea typeface="Courier New"/>
                <a:cs typeface="Courier New"/>
                <a:sym typeface="Courier New"/>
                <a:hlinkClick r:id="rId2"/>
              </a:rPr>
              <a:t>Ransome, F.L. (1895) On lawsonite, a new rock-forming mineral from the Tiburon Peninsula, Marin County. University of California, Department of Geological Science Bulletin: 1: 301-312.</a:t>
            </a:r>
            <a:endParaRPr sz="10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2aad67786c6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lawsonite is an archive of subduction fluid-rock interaction from the Neoproterozoic to the a few million years ago</a:t>
            </a:r>
            <a:endParaRPr/>
          </a:p>
        </p:txBody>
      </p:sp>
      <p:sp>
        <p:nvSpPr>
          <p:cNvPr id="356" name="Google Shape;356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note: the depths from which most lawsonite eclogites are exhumed correspond to the deep forearc – i.e., not quite subarc depths but close. One explanation for the  scatter in blueschist P-T is that some blueschists are prograde/peak and some are retrograde (including retrogressed eclogites), so the P-T conditions recorded might not be the ‘peak’ conditions.</a:t>
            </a:r>
            <a:endParaRPr/>
          </a:p>
        </p:txBody>
      </p:sp>
      <p:sp>
        <p:nvSpPr>
          <p:cNvPr id="364" name="Google Shape;364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This and the next slides contain more detailed information about lawsonite composition, including zoning. These data show how lawsonite can be used as a geochemical tracer of fluid-rock reaction and fluid sources in subduction as well as other information about metamorphic history during subduction.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0" name="Google Shape;430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2" name="Google Shape;462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2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 of previous slides; you can see many lawsonite crystal shapes in this rock photo from the Tavşanıi Zone, Turkey (lawsonite in a chlorite matrix)</a:t>
            </a:r>
            <a:endParaRPr/>
          </a:p>
        </p:txBody>
      </p:sp>
      <p:sp>
        <p:nvSpPr>
          <p:cNvPr id="489" name="Google Shape;489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8" name="Google Shape;498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aad67786c6_0_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2aad67786c6_0_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g2aad67786c6_0_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aad67786c6_0_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aad67786c6_0_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one clue is in these xpl images: lawsonite commonly has higher birefringence (though in some orientations it is first order gray/yellow)</a:t>
            </a:r>
            <a:endParaRPr/>
          </a:p>
        </p:txBody>
      </p:sp>
      <p:sp>
        <p:nvSpPr>
          <p:cNvPr id="129" name="Google Shape;129;g2aad67786c6_0_2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aad67786c6_0_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aad67786c6_0_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g2aad67786c6_0_3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aad67786c6_0_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aad67786c6_0_5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2aad67786c6_0_5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A</a:t>
            </a:r>
            <a:r>
              <a:rPr lang="en-US"/>
              <a:t>lthough lawsonite can form by low-grade hydration of Ca-rich plagioclase in other settings, the vast majority of lawsonite forms during subduction and so it is an index mineral of subduction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2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2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2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1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4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41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1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41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2"/>
          <p:cNvSpPr txBox="1"/>
          <p:nvPr>
            <p:ph type="title"/>
          </p:nvPr>
        </p:nvSpPr>
        <p:spPr>
          <a:xfrm rot="5400000">
            <a:off x="7133432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42"/>
          <p:cNvSpPr txBox="1"/>
          <p:nvPr>
            <p:ph idx="1" type="body"/>
          </p:nvPr>
        </p:nvSpPr>
        <p:spPr>
          <a:xfrm rot="5400000">
            <a:off x="1799432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42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42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42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3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33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3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3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4"/>
          <p:cNvSpPr txBox="1"/>
          <p:nvPr>
            <p:ph type="ctrTitle"/>
          </p:nvPr>
        </p:nvSpPr>
        <p:spPr>
          <a:xfrm>
            <a:off x="914400" y="1122363"/>
            <a:ext cx="103632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8" name="Google Shape;28;p34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4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4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5"/>
          <p:cNvSpPr txBox="1"/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5"/>
          <p:cNvSpPr txBox="1"/>
          <p:nvPr>
            <p:ph idx="1" type="body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35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5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5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6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3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36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6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6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7"/>
          <p:cNvSpPr txBox="1"/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37"/>
          <p:cNvSpPr txBox="1"/>
          <p:nvPr>
            <p:ph idx="1" type="body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37"/>
          <p:cNvSpPr txBox="1"/>
          <p:nvPr>
            <p:ph idx="2" type="body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37"/>
          <p:cNvSpPr txBox="1"/>
          <p:nvPr>
            <p:ph idx="3" type="body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37"/>
          <p:cNvSpPr txBox="1"/>
          <p:nvPr>
            <p:ph idx="4" type="body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37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7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7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8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38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8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8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9"/>
          <p:cNvSpPr txBox="1"/>
          <p:nvPr>
            <p:ph idx="1" type="body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3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39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9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9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0"/>
          <p:cNvSpPr/>
          <p:nvPr>
            <p:ph idx="2" type="pic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40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0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40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/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3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1"/>
          <p:cNvSpPr txBox="1"/>
          <p:nvPr>
            <p:ph idx="10" type="dt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1"/>
          <p:cNvSpPr txBox="1"/>
          <p:nvPr>
            <p:ph idx="11" type="ftr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1"/>
          <p:cNvSpPr txBox="1"/>
          <p:nvPr>
            <p:ph idx="12" type="sldNum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jpg"/><Relationship Id="rId4" Type="http://schemas.openxmlformats.org/officeDocument/2006/relationships/image" Target="../media/image2.jpg"/><Relationship Id="rId5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Relationship Id="rId4" Type="http://schemas.openxmlformats.org/officeDocument/2006/relationships/image" Target="../media/image13.png"/><Relationship Id="rId5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4.jpg"/><Relationship Id="rId4" Type="http://schemas.openxmlformats.org/officeDocument/2006/relationships/image" Target="../media/image2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5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3.png"/><Relationship Id="rId4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3.jpg"/><Relationship Id="rId4" Type="http://schemas.openxmlformats.org/officeDocument/2006/relationships/image" Target="../media/image47.jpg"/><Relationship Id="rId5" Type="http://schemas.openxmlformats.org/officeDocument/2006/relationships/image" Target="../media/image48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9.png"/><Relationship Id="rId4" Type="http://schemas.openxmlformats.org/officeDocument/2006/relationships/image" Target="../media/image2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1.png"/><Relationship Id="rId4" Type="http://schemas.openxmlformats.org/officeDocument/2006/relationships/image" Target="../media/image34.png"/><Relationship Id="rId5" Type="http://schemas.openxmlformats.org/officeDocument/2006/relationships/image" Target="../media/image3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9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5.jpg"/><Relationship Id="rId4" Type="http://schemas.openxmlformats.org/officeDocument/2006/relationships/image" Target="../media/image3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8.jpg"/><Relationship Id="rId4" Type="http://schemas.openxmlformats.org/officeDocument/2006/relationships/image" Target="../media/image41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1.png"/><Relationship Id="rId4" Type="http://schemas.openxmlformats.org/officeDocument/2006/relationships/image" Target="../media/image39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0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4.jpg"/><Relationship Id="rId4" Type="http://schemas.openxmlformats.org/officeDocument/2006/relationships/image" Target="../media/image45.jpg"/><Relationship Id="rId5" Type="http://schemas.openxmlformats.org/officeDocument/2006/relationships/image" Target="../media/image5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-up of a colorful surface&#10;&#10;Description automatically generated" id="88" name="Google Shape;88;p1"/>
          <p:cNvPicPr preferRelativeResize="0"/>
          <p:nvPr/>
        </p:nvPicPr>
        <p:blipFill rotWithShape="1">
          <a:blip r:embed="rId3">
            <a:alphaModFix/>
          </a:blip>
          <a:srcRect b="-1" l="0" r="19122" t="0"/>
          <a:stretch/>
        </p:blipFill>
        <p:spPr>
          <a:xfrm>
            <a:off x="3882570" y="10"/>
            <a:ext cx="8309429" cy="6857990"/>
          </a:xfrm>
          <a:custGeom>
            <a:rect b="b" l="l" r="r" t="t"/>
            <a:pathLst>
              <a:path extrusionOk="0" h="6858000" w="12192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89" name="Google Shape;89;p1"/>
          <p:cNvGrpSpPr/>
          <p:nvPr/>
        </p:nvGrpSpPr>
        <p:grpSpPr>
          <a:xfrm>
            <a:off x="-2" y="-1"/>
            <a:ext cx="4581526" cy="6858002"/>
            <a:chOff x="-2" y="-1"/>
            <a:chExt cx="4581526" cy="6858002"/>
          </a:xfrm>
        </p:grpSpPr>
        <p:sp>
          <p:nvSpPr>
            <p:cNvPr id="90" name="Google Shape;90;p1"/>
            <p:cNvSpPr/>
            <p:nvPr/>
          </p:nvSpPr>
          <p:spPr>
            <a:xfrm>
              <a:off x="-2" y="-1"/>
              <a:ext cx="4572002" cy="6858002"/>
            </a:xfrm>
            <a:custGeom>
              <a:rect b="b" l="l" r="r" t="t"/>
              <a:pathLst>
                <a:path extrusionOk="0" h="6858002" w="4572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381000" rotWithShape="0" algn="ctr" dist="50800">
                <a:srgbClr val="000000">
                  <a:alpha val="9803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1" name="Google Shape;91;p1"/>
            <p:cNvGrpSpPr/>
            <p:nvPr/>
          </p:nvGrpSpPr>
          <p:grpSpPr>
            <a:xfrm>
              <a:off x="3697283" y="0"/>
              <a:ext cx="884241" cy="6858002"/>
              <a:chOff x="3697283" y="0"/>
              <a:chExt cx="884241" cy="6858002"/>
            </a:xfrm>
          </p:grpSpPr>
          <p:grpSp>
            <p:nvGrpSpPr>
              <p:cNvPr id="92" name="Google Shape;92;p1"/>
              <p:cNvGrpSpPr/>
              <p:nvPr/>
            </p:nvGrpSpPr>
            <p:grpSpPr>
              <a:xfrm>
                <a:off x="3697283" y="0"/>
                <a:ext cx="884241" cy="6858001"/>
                <a:chOff x="3697283" y="0"/>
                <a:chExt cx="884241" cy="6858001"/>
              </a:xfrm>
            </p:grpSpPr>
            <p:sp>
              <p:nvSpPr>
                <p:cNvPr id="93" name="Google Shape;93;p1"/>
                <p:cNvSpPr/>
                <p:nvPr/>
              </p:nvSpPr>
              <p:spPr>
                <a:xfrm flipH="1" rot="-5400000">
                  <a:off x="705641" y="2991642"/>
                  <a:ext cx="6858001" cy="874716"/>
                </a:xfrm>
                <a:custGeom>
                  <a:rect b="b" l="l" r="r" t="t"/>
                  <a:pathLst>
                    <a:path extrusionOk="0" h="874716" w="6858001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4" name="Google Shape;94;p1"/>
                <p:cNvSpPr/>
                <p:nvPr/>
              </p:nvSpPr>
              <p:spPr>
                <a:xfrm flipH="1" rot="-5400000">
                  <a:off x="715166" y="2991642"/>
                  <a:ext cx="6858001" cy="874716"/>
                </a:xfrm>
                <a:custGeom>
                  <a:rect b="b" l="l" r="r" t="t"/>
                  <a:pathLst>
                    <a:path extrusionOk="0" h="874716" w="6858001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5" name="Google Shape;95;p1"/>
              <p:cNvGrpSpPr/>
              <p:nvPr/>
            </p:nvGrpSpPr>
            <p:grpSpPr>
              <a:xfrm>
                <a:off x="3697283" y="1"/>
                <a:ext cx="884241" cy="6858001"/>
                <a:chOff x="3697283" y="0"/>
                <a:chExt cx="884241" cy="6858001"/>
              </a:xfrm>
            </p:grpSpPr>
            <p:sp>
              <p:nvSpPr>
                <p:cNvPr id="96" name="Google Shape;96;p1"/>
                <p:cNvSpPr/>
                <p:nvPr/>
              </p:nvSpPr>
              <p:spPr>
                <a:xfrm flipH="1" rot="-5400000">
                  <a:off x="705641" y="2991642"/>
                  <a:ext cx="6858001" cy="874716"/>
                </a:xfrm>
                <a:custGeom>
                  <a:rect b="b" l="l" r="r" t="t"/>
                  <a:pathLst>
                    <a:path extrusionOk="0" h="874716" w="6858001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blipFill rotWithShape="1">
                  <a:blip r:embed="rId4">
                    <a:alphaModFix amt="57000"/>
                  </a:blip>
                  <a:tile algn="tl" flip="none" tx="0" sx="100000" ty="0" sy="100000"/>
                </a:blip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7" name="Google Shape;97;p1"/>
                <p:cNvSpPr/>
                <p:nvPr/>
              </p:nvSpPr>
              <p:spPr>
                <a:xfrm flipH="1" rot="-5400000">
                  <a:off x="715166" y="2991642"/>
                  <a:ext cx="6858001" cy="874716"/>
                </a:xfrm>
                <a:custGeom>
                  <a:rect b="b" l="l" r="r" t="t"/>
                  <a:pathLst>
                    <a:path extrusionOk="0" h="874716" w="6858001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blipFill rotWithShape="1">
                  <a:blip r:embed="rId4">
                    <a:alphaModFix amt="57000"/>
                  </a:blip>
                  <a:tile algn="tl" flip="none" tx="0" sx="100000" ty="0" sy="100000"/>
                </a:blip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sp>
        <p:nvSpPr>
          <p:cNvPr id="98" name="Google Shape;98;p1"/>
          <p:cNvSpPr txBox="1"/>
          <p:nvPr/>
        </p:nvSpPr>
        <p:spPr>
          <a:xfrm>
            <a:off x="805544" y="1382486"/>
            <a:ext cx="2683748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All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About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Arimo"/>
                <a:ea typeface="Arimo"/>
                <a:cs typeface="Arimo"/>
                <a:sym typeface="Arimo"/>
              </a:rPr>
              <a:t>Lawsonite</a:t>
            </a:r>
            <a:endParaRPr/>
          </a:p>
        </p:txBody>
      </p:sp>
      <p:pic>
        <p:nvPicPr>
          <p:cNvPr descr="A blue boat with white text&#10;&#10;Description automatically generated" id="99" name="Google Shape;99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33455" y="4033824"/>
            <a:ext cx="2134276" cy="2296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g2aa3238ccaf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775" y="304800"/>
            <a:ext cx="4706390" cy="6553202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g2aa3238ccaf_0_10"/>
          <p:cNvSpPr txBox="1"/>
          <p:nvPr/>
        </p:nvSpPr>
        <p:spPr>
          <a:xfrm>
            <a:off x="5533325" y="662350"/>
            <a:ext cx="6209400" cy="49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P-T conditions of metamorphism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during subduction are distinct from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those of other metamorphic settings.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Temperatures are relatively low compared to depth (lithospheric pressure).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Subduction metamorphism is therefore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characterized by high-pressure / low-temperature conditions (</a:t>
            </a:r>
            <a:r>
              <a:rPr b="1"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HP/LT</a:t>
            </a: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diagram, screenshot, line&#10;&#10;Description automatically generated" id="206" name="Google Shape;2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1128" y="363450"/>
            <a:ext cx="5290658" cy="43251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screenshot, font, line&#10;&#10;Description automatically generated" id="207" name="Google Shape;207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3991" y="712442"/>
            <a:ext cx="4011167" cy="5571066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4"/>
          <p:cNvSpPr/>
          <p:nvPr/>
        </p:nvSpPr>
        <p:spPr>
          <a:xfrm>
            <a:off x="2069670" y="724017"/>
            <a:ext cx="839700" cy="3349800"/>
          </a:xfrm>
          <a:prstGeom prst="rect">
            <a:avLst/>
          </a:prstGeom>
          <a:noFill/>
          <a:ln cap="flat" cmpd="sng" w="38100">
            <a:solidFill>
              <a:srgbClr val="FFBC41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4"/>
          <p:cNvSpPr/>
          <p:nvPr/>
        </p:nvSpPr>
        <p:spPr>
          <a:xfrm>
            <a:off x="6036968" y="458388"/>
            <a:ext cx="4551000" cy="3672000"/>
          </a:xfrm>
          <a:prstGeom prst="rect">
            <a:avLst/>
          </a:prstGeom>
          <a:noFill/>
          <a:ln cap="flat" cmpd="sng" w="38100">
            <a:solidFill>
              <a:srgbClr val="FFBC41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4"/>
          <p:cNvSpPr/>
          <p:nvPr/>
        </p:nvSpPr>
        <p:spPr>
          <a:xfrm>
            <a:off x="6036968" y="1848198"/>
            <a:ext cx="2558005" cy="1376230"/>
          </a:xfrm>
          <a:custGeom>
            <a:rect b="b" l="l" r="r" t="t"/>
            <a:pathLst>
              <a:path extrusionOk="0" h="1342663" w="2558005">
                <a:moveTo>
                  <a:pt x="0" y="208344"/>
                </a:moveTo>
                <a:lnTo>
                  <a:pt x="798653" y="69448"/>
                </a:lnTo>
                <a:lnTo>
                  <a:pt x="1215341" y="0"/>
                </a:lnTo>
                <a:lnTo>
                  <a:pt x="1423686" y="0"/>
                </a:lnTo>
                <a:lnTo>
                  <a:pt x="1632030" y="69448"/>
                </a:lnTo>
                <a:lnTo>
                  <a:pt x="1990845" y="231493"/>
                </a:lnTo>
                <a:lnTo>
                  <a:pt x="2210764" y="324091"/>
                </a:lnTo>
                <a:lnTo>
                  <a:pt x="2037144" y="694481"/>
                </a:lnTo>
                <a:lnTo>
                  <a:pt x="2037144" y="821802"/>
                </a:lnTo>
                <a:lnTo>
                  <a:pt x="2558005" y="1342663"/>
                </a:lnTo>
              </a:path>
            </a:pathLst>
          </a:custGeom>
          <a:noFill/>
          <a:ln cap="flat" cmpd="sng" w="57150">
            <a:solidFill>
              <a:srgbClr val="93F9F3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4"/>
          <p:cNvSpPr/>
          <p:nvPr/>
        </p:nvSpPr>
        <p:spPr>
          <a:xfrm>
            <a:off x="6047738" y="504718"/>
            <a:ext cx="4097438" cy="3368233"/>
          </a:xfrm>
          <a:custGeom>
            <a:rect b="b" l="l" r="r" t="t"/>
            <a:pathLst>
              <a:path extrusionOk="0" h="3368233" w="4097438">
                <a:moveTo>
                  <a:pt x="0" y="3368233"/>
                </a:moveTo>
                <a:lnTo>
                  <a:pt x="937549" y="2777924"/>
                </a:lnTo>
                <a:lnTo>
                  <a:pt x="1932972" y="2118167"/>
                </a:lnTo>
                <a:lnTo>
                  <a:pt x="2974693" y="1435261"/>
                </a:lnTo>
                <a:lnTo>
                  <a:pt x="3102015" y="1354238"/>
                </a:lnTo>
                <a:lnTo>
                  <a:pt x="4097438" y="0"/>
                </a:lnTo>
              </a:path>
            </a:pathLst>
          </a:custGeom>
          <a:noFill/>
          <a:ln cap="flat" cmpd="sng" w="57150">
            <a:solidFill>
              <a:srgbClr val="FFFF00"/>
            </a:solidFill>
            <a:prstDash val="dash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4"/>
          <p:cNvSpPr txBox="1"/>
          <p:nvPr/>
        </p:nvSpPr>
        <p:spPr>
          <a:xfrm>
            <a:off x="5466550" y="5657850"/>
            <a:ext cx="6086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is stable at higher pressures and lower temperatures than epidote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4"/>
          <p:cNvSpPr txBox="1"/>
          <p:nvPr/>
        </p:nvSpPr>
        <p:spPr>
          <a:xfrm>
            <a:off x="4724800" y="4757550"/>
            <a:ext cx="75699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(Lws) and epidote (Ep) are both hydrous Ca-Al silicates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that occur in blueschists (bls) and eclogites (ecl)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iagram&#10;&#10;Description automatically generated" id="218" name="Google Shape;21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916" y="295218"/>
            <a:ext cx="4072190" cy="314486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9" name="Google Shape;219;p6"/>
          <p:cNvGrpSpPr/>
          <p:nvPr/>
        </p:nvGrpSpPr>
        <p:grpSpPr>
          <a:xfrm>
            <a:off x="7761967" y="45983"/>
            <a:ext cx="3868399" cy="3486056"/>
            <a:chOff x="7678387" y="295218"/>
            <a:chExt cx="4188643" cy="3774648"/>
          </a:xfrm>
        </p:grpSpPr>
        <p:pic>
          <p:nvPicPr>
            <p:cNvPr id="220" name="Google Shape;220;p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678387" y="295218"/>
              <a:ext cx="4188643" cy="377464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1" name="Google Shape;221;p6"/>
            <p:cNvSpPr/>
            <p:nvPr/>
          </p:nvSpPr>
          <p:spPr>
            <a:xfrm>
              <a:off x="7678387" y="295218"/>
              <a:ext cx="290187" cy="432999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2" name="Google Shape;222;p6"/>
          <p:cNvSpPr txBox="1"/>
          <p:nvPr/>
        </p:nvSpPr>
        <p:spPr>
          <a:xfrm>
            <a:off x="10796775" y="1296750"/>
            <a:ext cx="11805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mica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(phengite)</a:t>
            </a:r>
            <a:endParaRPr/>
          </a:p>
        </p:txBody>
      </p:sp>
      <p:sp>
        <p:nvSpPr>
          <p:cNvPr id="223" name="Google Shape;223;p6"/>
          <p:cNvSpPr txBox="1"/>
          <p:nvPr/>
        </p:nvSpPr>
        <p:spPr>
          <a:xfrm>
            <a:off x="4789214" y="645056"/>
            <a:ext cx="3416400" cy="22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Where is the ‘water’ in a subducting plate?</a:t>
            </a:r>
            <a:endParaRPr sz="18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structurally bound in minerals (OH, H</a:t>
            </a:r>
            <a:r>
              <a:rPr b="1" baseline="-25000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O)</a:t>
            </a:r>
            <a:endParaRPr b="1"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pore spaces </a:t>
            </a: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(decrease w/depth)</a:t>
            </a:r>
            <a:endParaRPr sz="1100"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fluid inclusions</a:t>
            </a:r>
            <a:endParaRPr/>
          </a:p>
        </p:txBody>
      </p:sp>
      <p:sp>
        <p:nvSpPr>
          <p:cNvPr id="224" name="Google Shape;224;p6"/>
          <p:cNvSpPr txBox="1"/>
          <p:nvPr/>
        </p:nvSpPr>
        <p:spPr>
          <a:xfrm>
            <a:off x="1383079" y="6347551"/>
            <a:ext cx="949638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Chl = chlorite; Ep = epidote; Gln = glaucophane; Lws = lawsonite; Omp = omphacite; Pl = plagioclase</a:t>
            </a:r>
            <a:endParaRPr/>
          </a:p>
        </p:txBody>
      </p:sp>
      <p:pic>
        <p:nvPicPr>
          <p:cNvPr descr="A screenshot of a computer screen&#10;&#10;Description automatically generated" id="225" name="Google Shape;225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1634" y="3627785"/>
            <a:ext cx="11041803" cy="2720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7"/>
          <p:cNvSpPr txBox="1"/>
          <p:nvPr/>
        </p:nvSpPr>
        <p:spPr>
          <a:xfrm>
            <a:off x="5914975" y="1594150"/>
            <a:ext cx="61680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7465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 Narrow"/>
              <a:buChar char="●"/>
            </a:pPr>
            <a:r>
              <a:rPr lang="en-US" sz="23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contains a lot of water: </a:t>
            </a:r>
            <a:r>
              <a:rPr lang="en-US" sz="23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~11.5 wt% </a:t>
            </a:r>
            <a:endParaRPr sz="23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7465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 Narrow"/>
              <a:buChar char="●"/>
            </a:pPr>
            <a:r>
              <a:rPr lang="en-US" sz="23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has high modal abundance: typically ~15-40 vol%</a:t>
            </a:r>
            <a:endParaRPr sz="900"/>
          </a:p>
          <a:p>
            <a:pPr indent="-37465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 Narrow"/>
              <a:buChar char="●"/>
            </a:pPr>
            <a:r>
              <a:rPr lang="en-US" sz="23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is </a:t>
            </a:r>
            <a:r>
              <a:rPr lang="en-US" sz="23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stable from shallow levels to depths of ~300 km</a:t>
            </a:r>
            <a:endParaRPr sz="900"/>
          </a:p>
        </p:txBody>
      </p:sp>
      <p:sp>
        <p:nvSpPr>
          <p:cNvPr id="231" name="Google Shape;231;p7"/>
          <p:cNvSpPr txBox="1"/>
          <p:nvPr/>
        </p:nvSpPr>
        <p:spPr>
          <a:xfrm>
            <a:off x="1451500" y="5161598"/>
            <a:ext cx="28056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Lws = lawsonite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MDD = maximum decoupling depth</a:t>
            </a:r>
            <a:endParaRPr/>
          </a:p>
        </p:txBody>
      </p:sp>
      <p:sp>
        <p:nvSpPr>
          <p:cNvPr id="232" name="Google Shape;232;p7"/>
          <p:cNvSpPr txBox="1"/>
          <p:nvPr/>
        </p:nvSpPr>
        <p:spPr>
          <a:xfrm>
            <a:off x="7425350" y="887725"/>
            <a:ext cx="1478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lawsonite</a:t>
            </a:r>
            <a:endParaRPr sz="1800"/>
          </a:p>
        </p:txBody>
      </p:sp>
      <p:sp>
        <p:nvSpPr>
          <p:cNvPr id="233" name="Google Shape;233;p7"/>
          <p:cNvSpPr txBox="1"/>
          <p:nvPr/>
        </p:nvSpPr>
        <p:spPr>
          <a:xfrm>
            <a:off x="8627725" y="3702050"/>
            <a:ext cx="31701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X-Ray Computed Tomography </a:t>
            </a: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image of an eclogite with a high modal% of lawsonite (blue)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bright/white: garnet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gray matrix: omphacite, phengite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Diagram&#10;&#10;Description automatically generated" id="234" name="Google Shape;234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9048" y="983150"/>
            <a:ext cx="5330523" cy="4116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-up of a glass&#10;&#10;Description automatically generated" id="235" name="Google Shape;235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41016" y="3189203"/>
            <a:ext cx="2201568" cy="30242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8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ollage of different types of rock&#10;&#10;Description automatically generated" id="241" name="Google Shape;241;p8"/>
          <p:cNvPicPr preferRelativeResize="0"/>
          <p:nvPr/>
        </p:nvPicPr>
        <p:blipFill rotWithShape="1">
          <a:blip r:embed="rId3">
            <a:alphaModFix/>
          </a:blip>
          <a:srcRect b="1" l="0" r="871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8"/>
          <p:cNvSpPr txBox="1"/>
          <p:nvPr/>
        </p:nvSpPr>
        <p:spPr>
          <a:xfrm>
            <a:off x="1310900" y="551950"/>
            <a:ext cx="593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Omp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43" name="Google Shape;243;p8"/>
          <p:cNvSpPr txBox="1"/>
          <p:nvPr/>
        </p:nvSpPr>
        <p:spPr>
          <a:xfrm>
            <a:off x="9576375" y="3152600"/>
            <a:ext cx="1752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close up photos of the white (Lws-rich) areas in the top image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8"/>
          <p:cNvSpPr txBox="1"/>
          <p:nvPr/>
        </p:nvSpPr>
        <p:spPr>
          <a:xfrm>
            <a:off x="3118525" y="4857175"/>
            <a:ext cx="400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ppl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8"/>
          <p:cNvSpPr txBox="1"/>
          <p:nvPr/>
        </p:nvSpPr>
        <p:spPr>
          <a:xfrm>
            <a:off x="9094025" y="4487875"/>
            <a:ext cx="400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ppl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8"/>
          <p:cNvSpPr txBox="1"/>
          <p:nvPr/>
        </p:nvSpPr>
        <p:spPr>
          <a:xfrm>
            <a:off x="6348650" y="4857175"/>
            <a:ext cx="400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8"/>
          <p:cNvSpPr txBox="1"/>
          <p:nvPr/>
        </p:nvSpPr>
        <p:spPr>
          <a:xfrm>
            <a:off x="9176175" y="6251475"/>
            <a:ext cx="400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xpl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9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ollage of different types of minerals&#10;&#10;Description automatically generated" id="253" name="Google Shape;253;p9"/>
          <p:cNvPicPr preferRelativeResize="0"/>
          <p:nvPr/>
        </p:nvPicPr>
        <p:blipFill rotWithShape="1">
          <a:blip r:embed="rId3">
            <a:alphaModFix/>
          </a:blip>
          <a:srcRect b="0" l="0" r="1760" t="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1"/>
          <p:cNvSpPr/>
          <p:nvPr/>
        </p:nvSpPr>
        <p:spPr>
          <a:xfrm>
            <a:off x="1356050" y="798450"/>
            <a:ext cx="1037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HP-LT metamorphic rocks occur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mélanges and in structurally more coherent complexes </a:t>
            </a:r>
            <a:endParaRPr/>
          </a:p>
        </p:txBody>
      </p:sp>
      <p:grpSp>
        <p:nvGrpSpPr>
          <p:cNvPr id="259" name="Google Shape;259;p11"/>
          <p:cNvGrpSpPr/>
          <p:nvPr/>
        </p:nvGrpSpPr>
        <p:grpSpPr>
          <a:xfrm>
            <a:off x="187784" y="1680623"/>
            <a:ext cx="6046296" cy="4534721"/>
            <a:chOff x="943207" y="1469571"/>
            <a:chExt cx="6046296" cy="4534721"/>
          </a:xfrm>
        </p:grpSpPr>
        <p:pic>
          <p:nvPicPr>
            <p:cNvPr id="260" name="Google Shape;260;p1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43208" y="1469571"/>
              <a:ext cx="6046295" cy="4534721"/>
            </a:xfrm>
            <a:prstGeom prst="rect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</p:pic>
        <p:sp>
          <p:nvSpPr>
            <p:cNvPr id="261" name="Google Shape;261;p11"/>
            <p:cNvSpPr txBox="1"/>
            <p:nvPr/>
          </p:nvSpPr>
          <p:spPr>
            <a:xfrm>
              <a:off x="3795822" y="4316734"/>
              <a:ext cx="1269899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serpentinite</a:t>
              </a:r>
              <a:endParaRPr/>
            </a:p>
          </p:txBody>
        </p:sp>
        <p:sp>
          <p:nvSpPr>
            <p:cNvPr id="262" name="Google Shape;262;p11"/>
            <p:cNvSpPr txBox="1"/>
            <p:nvPr/>
          </p:nvSpPr>
          <p:spPr>
            <a:xfrm>
              <a:off x="3360237" y="2808514"/>
              <a:ext cx="1228221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Lws eclogite</a:t>
              </a:r>
              <a:endParaRPr/>
            </a:p>
          </p:txBody>
        </p:sp>
        <p:sp>
          <p:nvSpPr>
            <p:cNvPr id="263" name="Google Shape;263;p11"/>
            <p:cNvSpPr txBox="1"/>
            <p:nvPr/>
          </p:nvSpPr>
          <p:spPr>
            <a:xfrm>
              <a:off x="943207" y="5696515"/>
              <a:ext cx="1832489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Port Macquarie, Australia</a:t>
              </a:r>
              <a:endParaRPr/>
            </a:p>
          </p:txBody>
        </p:sp>
      </p:grpSp>
      <p:pic>
        <p:nvPicPr>
          <p:cNvPr descr="0343_Halil_NW.JPG" id="264" name="Google Shape;264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38250" y="1905546"/>
            <a:ext cx="5296888" cy="397266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65" name="Google Shape;265;p11"/>
          <p:cNvSpPr txBox="1"/>
          <p:nvPr/>
        </p:nvSpPr>
        <p:spPr>
          <a:xfrm>
            <a:off x="6438250" y="1902882"/>
            <a:ext cx="236455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Sivrihisar, Turkey (Tavşanlı Zone)</a:t>
            </a:r>
            <a:endParaRPr/>
          </a:p>
        </p:txBody>
      </p:sp>
      <p:sp>
        <p:nvSpPr>
          <p:cNvPr id="266" name="Google Shape;266;p11"/>
          <p:cNvSpPr txBox="1"/>
          <p:nvPr/>
        </p:nvSpPr>
        <p:spPr>
          <a:xfrm>
            <a:off x="1934737" y="1850098"/>
            <a:ext cx="104868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mélange </a:t>
            </a:r>
            <a:endParaRPr/>
          </a:p>
        </p:txBody>
      </p:sp>
      <p:sp>
        <p:nvSpPr>
          <p:cNvPr id="267" name="Google Shape;267;p11"/>
          <p:cNvSpPr txBox="1"/>
          <p:nvPr/>
        </p:nvSpPr>
        <p:spPr>
          <a:xfrm>
            <a:off x="9507402" y="2087471"/>
            <a:ext cx="181011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(mostly) coherent</a:t>
            </a:r>
            <a:endParaRPr/>
          </a:p>
        </p:txBody>
      </p:sp>
      <p:sp>
        <p:nvSpPr>
          <p:cNvPr id="268" name="Google Shape;268;p11"/>
          <p:cNvSpPr txBox="1"/>
          <p:nvPr/>
        </p:nvSpPr>
        <p:spPr>
          <a:xfrm>
            <a:off x="7113475" y="5947275"/>
            <a:ext cx="4270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interlayered marble, metachert, and metabasalt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41359" y="442958"/>
            <a:ext cx="7035588" cy="5470293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0"/>
          <p:cNvSpPr/>
          <p:nvPr/>
        </p:nvSpPr>
        <p:spPr>
          <a:xfrm>
            <a:off x="650625" y="336800"/>
            <a:ext cx="9974400" cy="8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Arial Narrow"/>
                <a:ea typeface="Arial Narrow"/>
                <a:cs typeface="Arial Narrow"/>
                <a:sym typeface="Arial Narrow"/>
              </a:rPr>
              <a:t>lawsonite-bearing metabasalt typically contains more H</a:t>
            </a:r>
            <a:r>
              <a:rPr baseline="-25000" lang="en-US" sz="2000">
                <a:latin typeface="Arial Narrow"/>
                <a:ea typeface="Arial Narrow"/>
                <a:cs typeface="Arial Narrow"/>
                <a:sym typeface="Arial Narrow"/>
              </a:rPr>
              <a:t>2</a:t>
            </a:r>
            <a:r>
              <a:rPr lang="en-US" sz="2000">
                <a:latin typeface="Arial Narrow"/>
                <a:ea typeface="Arial Narrow"/>
                <a:cs typeface="Arial Narrow"/>
                <a:sym typeface="Arial Narrow"/>
              </a:rPr>
              <a:t>O than epidote-bearing metabasalts</a:t>
            </a:r>
            <a:endParaRPr sz="2000"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Arial Narrow"/>
                <a:ea typeface="Arial Narrow"/>
                <a:cs typeface="Arial Narrow"/>
                <a:sym typeface="Arial Narrow"/>
              </a:rPr>
              <a:t>but: </a:t>
            </a:r>
            <a:r>
              <a:rPr lang="en-US" sz="20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blueschist and eclogite may both contain considerable H</a:t>
            </a:r>
            <a:r>
              <a:rPr baseline="-25000" lang="en-US" sz="20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2</a:t>
            </a:r>
            <a:r>
              <a:rPr lang="en-US" sz="20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O 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75" name="Google Shape;275;p10"/>
          <p:cNvSpPr txBox="1"/>
          <p:nvPr/>
        </p:nvSpPr>
        <p:spPr>
          <a:xfrm>
            <a:off x="7291051" y="5517797"/>
            <a:ext cx="154721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Whitney et al. (2020)</a:t>
            </a:r>
            <a:endParaRPr/>
          </a:p>
        </p:txBody>
      </p:sp>
      <p:sp>
        <p:nvSpPr>
          <p:cNvPr id="276" name="Google Shape;276;p10"/>
          <p:cNvSpPr txBox="1"/>
          <p:nvPr/>
        </p:nvSpPr>
        <p:spPr>
          <a:xfrm>
            <a:off x="5405497" y="1760367"/>
            <a:ext cx="245932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from 30 subduction complexes</a:t>
            </a:r>
            <a:endParaRPr/>
          </a:p>
        </p:txBody>
      </p:sp>
      <p:sp>
        <p:nvSpPr>
          <p:cNvPr id="277" name="Google Shape;277;p10"/>
          <p:cNvSpPr txBox="1"/>
          <p:nvPr/>
        </p:nvSpPr>
        <p:spPr>
          <a:xfrm>
            <a:off x="9202939" y="2303664"/>
            <a:ext cx="15279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bls = blueschist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Ep = epidote*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ecl = eclogite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Lws = lawsonite</a:t>
            </a:r>
            <a:endParaRPr/>
          </a:p>
        </p:txBody>
      </p:sp>
      <p:sp>
        <p:nvSpPr>
          <p:cNvPr id="278" name="Google Shape;278;p10"/>
          <p:cNvSpPr/>
          <p:nvPr/>
        </p:nvSpPr>
        <p:spPr>
          <a:xfrm>
            <a:off x="3635830" y="4800600"/>
            <a:ext cx="2290530" cy="653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79" name="Google Shape;279;p10"/>
          <p:cNvSpPr/>
          <p:nvPr/>
        </p:nvSpPr>
        <p:spPr>
          <a:xfrm>
            <a:off x="4040251" y="6043846"/>
            <a:ext cx="859971" cy="810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80" name="Google Shape;280;p10"/>
          <p:cNvSpPr txBox="1"/>
          <p:nvPr/>
        </p:nvSpPr>
        <p:spPr>
          <a:xfrm>
            <a:off x="4900222" y="5918255"/>
            <a:ext cx="164374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altered oceanic crust</a:t>
            </a:r>
            <a:endParaRPr/>
          </a:p>
        </p:txBody>
      </p:sp>
      <p:sp>
        <p:nvSpPr>
          <p:cNvPr id="281" name="Google Shape;281;p10"/>
          <p:cNvSpPr txBox="1"/>
          <p:nvPr/>
        </p:nvSpPr>
        <p:spPr>
          <a:xfrm>
            <a:off x="1104006" y="2911814"/>
            <a:ext cx="2904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</a:t>
            </a:r>
            <a:endParaRPr/>
          </a:p>
        </p:txBody>
      </p:sp>
      <p:sp>
        <p:nvSpPr>
          <p:cNvPr id="282" name="Google Shape;282;p10"/>
          <p:cNvSpPr txBox="1"/>
          <p:nvPr/>
        </p:nvSpPr>
        <p:spPr>
          <a:xfrm>
            <a:off x="896496" y="4960678"/>
            <a:ext cx="94929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wt% H</a:t>
            </a:r>
            <a:r>
              <a:rPr baseline="-25000"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</a:t>
            </a: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</a:t>
            </a:r>
            <a:endParaRPr/>
          </a:p>
        </p:txBody>
      </p:sp>
      <p:sp>
        <p:nvSpPr>
          <p:cNvPr id="283" name="Google Shape;283;p10"/>
          <p:cNvSpPr/>
          <p:nvPr/>
        </p:nvSpPr>
        <p:spPr>
          <a:xfrm>
            <a:off x="8858350" y="4507875"/>
            <a:ext cx="3050100" cy="751200"/>
          </a:xfrm>
          <a:prstGeom prst="rect">
            <a:avLst/>
          </a:prstGeom>
          <a:solidFill>
            <a:srgbClr val="F2F2F2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10"/>
          <p:cNvSpPr txBox="1"/>
          <p:nvPr/>
        </p:nvSpPr>
        <p:spPr>
          <a:xfrm>
            <a:off x="8797583" y="4575648"/>
            <a:ext cx="3170682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*Ep: Ca</a:t>
            </a:r>
            <a:r>
              <a:rPr baseline="-25000"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</a:t>
            </a:r>
            <a:r>
              <a:rPr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(Al, Fe</a:t>
            </a:r>
            <a:r>
              <a:rPr baseline="30000"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3+</a:t>
            </a:r>
            <a:r>
              <a:rPr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)</a:t>
            </a:r>
            <a:r>
              <a:rPr baseline="-25000"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3</a:t>
            </a:r>
            <a:r>
              <a:rPr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O[Si</a:t>
            </a:r>
            <a:r>
              <a:rPr baseline="-25000"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2</a:t>
            </a:r>
            <a:r>
              <a:rPr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O</a:t>
            </a:r>
            <a:r>
              <a:rPr baseline="-25000"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7</a:t>
            </a:r>
            <a:r>
              <a:rPr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][SiO</a:t>
            </a:r>
            <a:r>
              <a:rPr baseline="-25000"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4</a:t>
            </a:r>
            <a:r>
              <a:rPr lang="en-US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](OH) </a:t>
            </a:r>
            <a:endParaRPr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285" name="Google Shape;285;p10"/>
          <p:cNvSpPr txBox="1"/>
          <p:nvPr/>
        </p:nvSpPr>
        <p:spPr>
          <a:xfrm>
            <a:off x="9841918" y="4920440"/>
            <a:ext cx="1628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rgbClr val="394AFF"/>
                </a:solidFill>
                <a:latin typeface="Avenir"/>
                <a:ea typeface="Avenir"/>
                <a:cs typeface="Avenir"/>
                <a:sym typeface="Avenir"/>
              </a:rPr>
              <a:t>~2 wt% H</a:t>
            </a:r>
            <a:r>
              <a:rPr baseline="-25000" lang="en-US" sz="1500">
                <a:solidFill>
                  <a:srgbClr val="394AFF"/>
                </a:solidFill>
                <a:latin typeface="Avenir"/>
                <a:ea typeface="Avenir"/>
                <a:cs typeface="Avenir"/>
                <a:sym typeface="Avenir"/>
              </a:rPr>
              <a:t>2</a:t>
            </a:r>
            <a:r>
              <a:rPr lang="en-US" sz="1500">
                <a:solidFill>
                  <a:srgbClr val="394AFF"/>
                </a:solidFill>
                <a:latin typeface="Avenir"/>
                <a:ea typeface="Avenir"/>
                <a:cs typeface="Avenir"/>
                <a:sym typeface="Avenir"/>
              </a:rPr>
              <a:t>O</a:t>
            </a:r>
            <a:endParaRPr sz="1300"/>
          </a:p>
        </p:txBody>
      </p:sp>
      <p:sp>
        <p:nvSpPr>
          <p:cNvPr id="286" name="Google Shape;286;p10"/>
          <p:cNvSpPr txBox="1"/>
          <p:nvPr/>
        </p:nvSpPr>
        <p:spPr>
          <a:xfrm>
            <a:off x="6789911" y="807793"/>
            <a:ext cx="3372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especially lawsonite-bearing rocks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7186" y="952499"/>
            <a:ext cx="7408693" cy="5385374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5"/>
          <p:cNvSpPr txBox="1"/>
          <p:nvPr/>
        </p:nvSpPr>
        <p:spPr>
          <a:xfrm>
            <a:off x="3003811" y="385340"/>
            <a:ext cx="5591595" cy="400110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lawsonite is a major host of trace elements, including REE</a:t>
            </a:r>
            <a:endParaRPr/>
          </a:p>
        </p:txBody>
      </p:sp>
      <p:sp>
        <p:nvSpPr>
          <p:cNvPr id="293" name="Google Shape;293;p15"/>
          <p:cNvSpPr txBox="1"/>
          <p:nvPr/>
        </p:nvSpPr>
        <p:spPr>
          <a:xfrm>
            <a:off x="3003811" y="6472660"/>
            <a:ext cx="248177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Whitney et al. (2020), Martin et al. (2014)</a:t>
            </a:r>
            <a:endParaRPr/>
          </a:p>
        </p:txBody>
      </p:sp>
      <p:sp>
        <p:nvSpPr>
          <p:cNvPr id="294" name="Google Shape;294;p15"/>
          <p:cNvSpPr txBox="1"/>
          <p:nvPr/>
        </p:nvSpPr>
        <p:spPr>
          <a:xfrm>
            <a:off x="8490979" y="1091337"/>
            <a:ext cx="3269221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some rock types,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lawsonite hosts: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~60-80+% of bulk Pb, U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~100% of bulk Sr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~25–95% of bulk Th, REE</a:t>
            </a:r>
            <a:endParaRPr/>
          </a:p>
        </p:txBody>
      </p:sp>
      <p:sp>
        <p:nvSpPr>
          <p:cNvPr id="295" name="Google Shape;295;p15"/>
          <p:cNvSpPr txBox="1"/>
          <p:nvPr/>
        </p:nvSpPr>
        <p:spPr>
          <a:xfrm>
            <a:off x="8595406" y="3840640"/>
            <a:ext cx="3269220" cy="1323439"/>
          </a:xfrm>
          <a:prstGeom prst="rect">
            <a:avLst/>
          </a:prstGeom>
          <a:solidFill>
            <a:srgbClr val="E8FF6B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So: lawsonite important for deep-Earth element cycling and geochemical tracking of subduction processes</a:t>
            </a:r>
            <a:endParaRPr/>
          </a:p>
        </p:txBody>
      </p:sp>
      <p:sp>
        <p:nvSpPr>
          <p:cNvPr id="296" name="Google Shape;296;p15"/>
          <p:cNvSpPr txBox="1"/>
          <p:nvPr/>
        </p:nvSpPr>
        <p:spPr>
          <a:xfrm>
            <a:off x="6531428" y="3472544"/>
            <a:ext cx="11737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metasomatic rock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diagram, line, screenshot&#10;&#10;Description automatically generated" id="301" name="Google Shape;30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52308" y="246684"/>
            <a:ext cx="4816837" cy="5791342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12"/>
          <p:cNvSpPr txBox="1"/>
          <p:nvPr/>
        </p:nvSpPr>
        <p:spPr>
          <a:xfrm>
            <a:off x="2274999" y="5899525"/>
            <a:ext cx="3989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O’Bannon et al. (2017); see also Reynard &amp; Bass (2014)</a:t>
            </a:r>
            <a:endParaRPr/>
          </a:p>
        </p:txBody>
      </p:sp>
      <p:sp>
        <p:nvSpPr>
          <p:cNvPr id="303" name="Google Shape;303;p12"/>
          <p:cNvSpPr txBox="1"/>
          <p:nvPr/>
        </p:nvSpPr>
        <p:spPr>
          <a:xfrm>
            <a:off x="6469157" y="664148"/>
            <a:ext cx="5362800" cy="1939500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awsonite is one of the most important H</a:t>
            </a:r>
            <a:r>
              <a:rPr baseline="-25000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O-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carrying phases in subducted oceanic crust @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depths &lt; 80 km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may be </a:t>
            </a:r>
            <a:r>
              <a:rPr i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major H</a:t>
            </a:r>
            <a:r>
              <a:rPr baseline="-25000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O-carrying phase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subducted oceanic crust @ depths &gt; 80 km</a:t>
            </a:r>
            <a:endParaRPr/>
          </a:p>
        </p:txBody>
      </p:sp>
      <p:sp>
        <p:nvSpPr>
          <p:cNvPr id="304" name="Google Shape;304;p12"/>
          <p:cNvSpPr txBox="1"/>
          <p:nvPr/>
        </p:nvSpPr>
        <p:spPr>
          <a:xfrm>
            <a:off x="222378" y="1973325"/>
            <a:ext cx="16266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transition @ ~9 GPa: orthorhombic → monoclinic)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12"/>
          <p:cNvSpPr/>
          <p:nvPr/>
        </p:nvSpPr>
        <p:spPr>
          <a:xfrm>
            <a:off x="6057675" y="4401825"/>
            <a:ext cx="41400" cy="1035000"/>
          </a:xfrm>
          <a:prstGeom prst="rect">
            <a:avLst/>
          </a:prstGeom>
          <a:solidFill>
            <a:srgbClr val="E8FF6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12"/>
          <p:cNvSpPr txBox="1"/>
          <p:nvPr/>
        </p:nvSpPr>
        <p:spPr>
          <a:xfrm>
            <a:off x="6569100" y="3636825"/>
            <a:ext cx="49815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We mostly consider pressures of &lt;3 GPa because that is what we see in rocks exhumed from subduction zones, but of course subduction continues to greater depths. Lawsonite continues to be an important carrier of H</a:t>
            </a:r>
            <a:r>
              <a:rPr baseline="-25000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 into the Earth!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aad67786c6_0_0"/>
          <p:cNvSpPr txBox="1"/>
          <p:nvPr/>
        </p:nvSpPr>
        <p:spPr>
          <a:xfrm>
            <a:off x="4150350" y="165600"/>
            <a:ext cx="3891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 to lawsonite</a:t>
            </a:r>
            <a:endParaRPr b="1"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06" name="Google Shape;106;g2aad67786c6_0_0"/>
          <p:cNvSpPr txBox="1"/>
          <p:nvPr/>
        </p:nvSpPr>
        <p:spPr>
          <a:xfrm>
            <a:off x="811075" y="781200"/>
            <a:ext cx="10404300" cy="60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Lawsonite is a </a:t>
            </a: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hydrous Ca-Al silicate: CaAl</a:t>
            </a:r>
            <a:r>
              <a:rPr baseline="-25000"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</a:t>
            </a: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Si</a:t>
            </a:r>
            <a:r>
              <a:rPr baseline="-25000"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</a:t>
            </a: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</a:t>
            </a:r>
            <a:r>
              <a:rPr baseline="-25000"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7</a:t>
            </a: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(OH)</a:t>
            </a:r>
            <a:r>
              <a:rPr baseline="-25000"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</a:t>
            </a: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·H</a:t>
            </a:r>
            <a:r>
              <a:rPr baseline="-25000"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</a:t>
            </a: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 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typically white, but also commonly pink or blue/purple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 Narrow"/>
              <a:buChar char="●"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altered lawsonite may have other colors, including bright green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Mohs hardness = 7.5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specific gravity (G) = 3.1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 directions of cleavage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twinning: lamellar/polysynthetic 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 Narrow"/>
              <a:buChar char="●"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both growth and deformation twins are common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type locality: Tiburon Nature Preserve, Marin County, California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named for Andrew Lawson, Professor of Geology &amp; Mineralogy, University of California-Berkeley – the first person to identify and name the San Andreas Fault. He also named the Franciscan subduction complex that contains the mineral bearing his name.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07" name="Google Shape;107;g2aad67786c6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54024" y="443850"/>
            <a:ext cx="2237424" cy="219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g2aad67786c6_0_0"/>
          <p:cNvSpPr txBox="1"/>
          <p:nvPr/>
        </p:nvSpPr>
        <p:spPr>
          <a:xfrm>
            <a:off x="8134825" y="3784125"/>
            <a:ext cx="1338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© Marin Mineral</a:t>
            </a:r>
            <a:endParaRPr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g2aad67786c6_0_0"/>
          <p:cNvSpPr txBox="1"/>
          <p:nvPr/>
        </p:nvSpPr>
        <p:spPr>
          <a:xfrm>
            <a:off x="8472100" y="2706075"/>
            <a:ext cx="3011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commonly forms prismatic (tabular) to diamond-shaped crystals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g2aad67786c6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03125" y="3384900"/>
            <a:ext cx="3011400" cy="2070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hart, scatter chart&#10;&#10;Description automatically generated" id="311" name="Google Shape;31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9099" y="1810648"/>
            <a:ext cx="9021233" cy="3856577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3"/>
          <p:cNvSpPr txBox="1"/>
          <p:nvPr/>
        </p:nvSpPr>
        <p:spPr>
          <a:xfrm>
            <a:off x="2748750" y="497825"/>
            <a:ext cx="6063000" cy="415500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</a:t>
            </a:r>
            <a:r>
              <a:rPr lang="en-US" sz="21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awsonite affects geophysical properties of subducted slabs</a:t>
            </a:r>
            <a:endParaRPr sz="1500"/>
          </a:p>
        </p:txBody>
      </p:sp>
      <p:sp>
        <p:nvSpPr>
          <p:cNvPr id="313" name="Google Shape;313;p13"/>
          <p:cNvSpPr txBox="1"/>
          <p:nvPr/>
        </p:nvSpPr>
        <p:spPr>
          <a:xfrm>
            <a:off x="774700" y="1408118"/>
            <a:ext cx="341151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seismic wave velocity through slab</a:t>
            </a:r>
            <a:endParaRPr/>
          </a:p>
        </p:txBody>
      </p:sp>
      <p:sp>
        <p:nvSpPr>
          <p:cNvPr id="314" name="Google Shape;314;p13"/>
          <p:cNvSpPr txBox="1"/>
          <p:nvPr/>
        </p:nvSpPr>
        <p:spPr>
          <a:xfrm>
            <a:off x="5470001" y="1477568"/>
            <a:ext cx="2920992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calculated seismic anisotropy</a:t>
            </a:r>
            <a:endParaRPr/>
          </a:p>
        </p:txBody>
      </p:sp>
      <p:pic>
        <p:nvPicPr>
          <p:cNvPr descr="lws bls ppl.JPG" id="315" name="Google Shape;315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30558" y="1970915"/>
            <a:ext cx="2187128" cy="14580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ws bls xpl.JPG" id="316" name="Google Shape;316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630558" y="3562350"/>
            <a:ext cx="2187128" cy="1458085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13"/>
          <p:cNvSpPr txBox="1"/>
          <p:nvPr/>
        </p:nvSpPr>
        <p:spPr>
          <a:xfrm>
            <a:off x="9535412" y="1405586"/>
            <a:ext cx="237742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photomicrographs of lawsonite in blueschist (FOV ~ 2mm)</a:t>
            </a:r>
            <a:endParaRPr/>
          </a:p>
        </p:txBody>
      </p:sp>
      <p:sp>
        <p:nvSpPr>
          <p:cNvPr id="318" name="Google Shape;318;p13"/>
          <p:cNvSpPr txBox="1"/>
          <p:nvPr/>
        </p:nvSpPr>
        <p:spPr>
          <a:xfrm>
            <a:off x="9630558" y="3059668"/>
            <a:ext cx="42191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ppl</a:t>
            </a:r>
            <a:endParaRPr/>
          </a:p>
        </p:txBody>
      </p:sp>
      <p:sp>
        <p:nvSpPr>
          <p:cNvPr id="319" name="Google Shape;319;p13"/>
          <p:cNvSpPr txBox="1"/>
          <p:nvPr/>
        </p:nvSpPr>
        <p:spPr>
          <a:xfrm>
            <a:off x="9630558" y="4699540"/>
            <a:ext cx="402674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xpl</a:t>
            </a:r>
            <a:endParaRPr sz="16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20" name="Google Shape;320;p13"/>
          <p:cNvSpPr txBox="1"/>
          <p:nvPr/>
        </p:nvSpPr>
        <p:spPr>
          <a:xfrm>
            <a:off x="2445175" y="976075"/>
            <a:ext cx="6798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presence, abundance, shape orientation, crystallographic orientation, twinning</a:t>
            </a:r>
            <a:endParaRPr/>
          </a:p>
        </p:txBody>
      </p:sp>
      <p:sp>
        <p:nvSpPr>
          <p:cNvPr id="321" name="Google Shape;321;p13"/>
          <p:cNvSpPr txBox="1"/>
          <p:nvPr/>
        </p:nvSpPr>
        <p:spPr>
          <a:xfrm>
            <a:off x="7995732" y="4603313"/>
            <a:ext cx="95090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modified from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oogle Shape;32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86040" y="1130659"/>
            <a:ext cx="8127915" cy="1227701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14"/>
          <p:cNvSpPr txBox="1"/>
          <p:nvPr/>
        </p:nvSpPr>
        <p:spPr>
          <a:xfrm>
            <a:off x="6858653" y="2017932"/>
            <a:ext cx="135485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Nature (2016)</a:t>
            </a:r>
            <a:endParaRPr/>
          </a:p>
        </p:txBody>
      </p:sp>
      <p:sp>
        <p:nvSpPr>
          <p:cNvPr id="328" name="Google Shape;328;p14"/>
          <p:cNvSpPr/>
          <p:nvPr/>
        </p:nvSpPr>
        <p:spPr>
          <a:xfrm>
            <a:off x="1643450" y="465000"/>
            <a:ext cx="8622900" cy="369300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dehydration reactions involving lawsonite → intermediate-depth EQs in subduction zones?</a:t>
            </a:r>
            <a:endParaRPr sz="1600"/>
          </a:p>
        </p:txBody>
      </p:sp>
      <p:grpSp>
        <p:nvGrpSpPr>
          <p:cNvPr id="329" name="Google Shape;329;p14"/>
          <p:cNvGrpSpPr/>
          <p:nvPr/>
        </p:nvGrpSpPr>
        <p:grpSpPr>
          <a:xfrm>
            <a:off x="3357007" y="2387264"/>
            <a:ext cx="5195777" cy="3741404"/>
            <a:chOff x="3158478" y="2387264"/>
            <a:chExt cx="5195777" cy="3741404"/>
          </a:xfrm>
        </p:grpSpPr>
        <p:pic>
          <p:nvPicPr>
            <p:cNvPr id="330" name="Google Shape;330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158478" y="2387264"/>
              <a:ext cx="5195777" cy="37414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1" name="Google Shape;331;p14"/>
            <p:cNvSpPr/>
            <p:nvPr/>
          </p:nvSpPr>
          <p:spPr>
            <a:xfrm>
              <a:off x="3320143" y="2387264"/>
              <a:ext cx="315686" cy="432136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332" name="Google Shape;332;p14"/>
          <p:cNvGrpSpPr/>
          <p:nvPr/>
        </p:nvGrpSpPr>
        <p:grpSpPr>
          <a:xfrm>
            <a:off x="480735" y="3888634"/>
            <a:ext cx="2276774" cy="369332"/>
            <a:chOff x="1351103" y="3244334"/>
            <a:chExt cx="2276774" cy="369332"/>
          </a:xfrm>
        </p:grpSpPr>
        <p:sp>
          <p:nvSpPr>
            <p:cNvPr id="333" name="Google Shape;333;p14"/>
            <p:cNvSpPr/>
            <p:nvPr/>
          </p:nvSpPr>
          <p:spPr>
            <a:xfrm>
              <a:off x="1351103" y="3380014"/>
              <a:ext cx="97972" cy="97972"/>
            </a:xfrm>
            <a:prstGeom prst="ellipse">
              <a:avLst/>
            </a:prstGeom>
            <a:noFill/>
            <a:ln cap="flat" cmpd="sng" w="19050">
              <a:solidFill>
                <a:srgbClr val="1709D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4" name="Google Shape;334;p14"/>
            <p:cNvSpPr txBox="1"/>
            <p:nvPr/>
          </p:nvSpPr>
          <p:spPr>
            <a:xfrm>
              <a:off x="1449075" y="3244334"/>
              <a:ext cx="2178802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intermediate depth EQs</a:t>
              </a:r>
              <a:endParaRPr/>
            </a:p>
          </p:txBody>
        </p:sp>
      </p:grpSp>
      <p:sp>
        <p:nvSpPr>
          <p:cNvPr id="335" name="Google Shape;335;p14"/>
          <p:cNvSpPr txBox="1"/>
          <p:nvPr/>
        </p:nvSpPr>
        <p:spPr>
          <a:xfrm>
            <a:off x="328608" y="4773202"/>
            <a:ext cx="2679000" cy="923330"/>
          </a:xfrm>
          <a:prstGeom prst="rect">
            <a:avLst/>
          </a:prstGeom>
          <a:solidFill>
            <a:srgbClr val="A8D7F5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conditions of initiation of Lws dehydration reactions (bulk composition dependent)</a:t>
            </a:r>
            <a:endParaRPr/>
          </a:p>
        </p:txBody>
      </p:sp>
      <p:cxnSp>
        <p:nvCxnSpPr>
          <p:cNvPr id="336" name="Google Shape;336;p14"/>
          <p:cNvCxnSpPr/>
          <p:nvPr/>
        </p:nvCxnSpPr>
        <p:spPr>
          <a:xfrm flipH="1">
            <a:off x="2998070" y="4257966"/>
            <a:ext cx="1144434" cy="777464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37" name="Google Shape;337;p14"/>
          <p:cNvSpPr txBox="1"/>
          <p:nvPr/>
        </p:nvSpPr>
        <p:spPr>
          <a:xfrm>
            <a:off x="8075500" y="5483050"/>
            <a:ext cx="37500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lawsonite breakdown as a trigger for some subduction earthquakes has also proposed by </a:t>
            </a:r>
            <a:r>
              <a:rPr lang="en-US"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Kita et al. (2006); Kim et al. (2015); Incel et al. (2017); Iizuka-Oku et al. (2019); Shiraishi et al. (2022)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7"/>
          <p:cNvSpPr txBox="1"/>
          <p:nvPr/>
        </p:nvSpPr>
        <p:spPr>
          <a:xfrm>
            <a:off x="2220575" y="545875"/>
            <a:ext cx="2857500" cy="461700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awsonite can be dated</a:t>
            </a:r>
            <a:endParaRPr sz="2400"/>
          </a:p>
        </p:txBody>
      </p:sp>
      <p:pic>
        <p:nvPicPr>
          <p:cNvPr id="343" name="Google Shape;343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75999" y="184041"/>
            <a:ext cx="3207901" cy="623659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17"/>
          <p:cNvSpPr txBox="1"/>
          <p:nvPr/>
        </p:nvSpPr>
        <p:spPr>
          <a:xfrm>
            <a:off x="9478650" y="2155725"/>
            <a:ext cx="1329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C00000"/>
                </a:solidFill>
                <a:latin typeface="Arial Narrow"/>
                <a:ea typeface="Arial Narrow"/>
                <a:cs typeface="Arial Narrow"/>
                <a:sym typeface="Arial Narrow"/>
              </a:rPr>
              <a:t>~83 Ma</a:t>
            </a:r>
            <a:endParaRPr/>
          </a:p>
        </p:txBody>
      </p:sp>
      <p:sp>
        <p:nvSpPr>
          <p:cNvPr id="345" name="Google Shape;345;p17"/>
          <p:cNvSpPr txBox="1"/>
          <p:nvPr/>
        </p:nvSpPr>
        <p:spPr>
          <a:xfrm>
            <a:off x="9478650" y="5366000"/>
            <a:ext cx="1256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C00000"/>
                </a:solidFill>
                <a:latin typeface="Arial Narrow"/>
                <a:ea typeface="Arial Narrow"/>
                <a:cs typeface="Arial Narrow"/>
                <a:sym typeface="Arial Narrow"/>
              </a:rPr>
              <a:t>~91 Ma</a:t>
            </a:r>
            <a:endParaRPr/>
          </a:p>
        </p:txBody>
      </p:sp>
      <p:sp>
        <p:nvSpPr>
          <p:cNvPr id="346" name="Google Shape;346;p17"/>
          <p:cNvSpPr txBox="1"/>
          <p:nvPr/>
        </p:nvSpPr>
        <p:spPr>
          <a:xfrm>
            <a:off x="8516996" y="1007585"/>
            <a:ext cx="1329900" cy="307800"/>
          </a:xfrm>
          <a:prstGeom prst="rect">
            <a:avLst/>
          </a:prstGeom>
          <a:solidFill>
            <a:srgbClr val="D8E2F3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Lws blueschist</a:t>
            </a:r>
            <a:endParaRPr/>
          </a:p>
        </p:txBody>
      </p:sp>
      <p:sp>
        <p:nvSpPr>
          <p:cNvPr id="347" name="Google Shape;347;p17"/>
          <p:cNvSpPr txBox="1"/>
          <p:nvPr/>
        </p:nvSpPr>
        <p:spPr>
          <a:xfrm>
            <a:off x="8516996" y="4217866"/>
            <a:ext cx="1152300" cy="307800"/>
          </a:xfrm>
          <a:prstGeom prst="rect">
            <a:avLst/>
          </a:prstGeom>
          <a:solidFill>
            <a:srgbClr val="B1E5CE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Lws eclogite</a:t>
            </a:r>
            <a:endParaRPr/>
          </a:p>
        </p:txBody>
      </p:sp>
      <p:sp>
        <p:nvSpPr>
          <p:cNvPr id="348" name="Google Shape;348;p17"/>
          <p:cNvSpPr txBox="1"/>
          <p:nvPr/>
        </p:nvSpPr>
        <p:spPr>
          <a:xfrm>
            <a:off x="8956315" y="6420636"/>
            <a:ext cx="1563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Mulcahy et al. (2014)</a:t>
            </a:r>
            <a:endParaRPr/>
          </a:p>
        </p:txBody>
      </p:sp>
      <p:sp>
        <p:nvSpPr>
          <p:cNvPr id="349" name="Google Shape;349;p17"/>
          <p:cNvSpPr txBox="1"/>
          <p:nvPr/>
        </p:nvSpPr>
        <p:spPr>
          <a:xfrm>
            <a:off x="686450" y="2748225"/>
            <a:ext cx="60888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According to one Lu-Hf study, 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</a:t>
            </a:r>
            <a:r>
              <a:rPr lang="en-US" sz="1200"/>
              <a:t> 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blueschists are ~8-10 million years</a:t>
            </a:r>
            <a:r>
              <a:rPr lang="en-US" sz="1200"/>
              <a:t> 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younger than</a:t>
            </a:r>
            <a:r>
              <a:rPr lang="en-US" sz="1200"/>
              <a:t> 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eclogites in the same subduction complex.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7"/>
          <p:cNvSpPr txBox="1"/>
          <p:nvPr/>
        </p:nvSpPr>
        <p:spPr>
          <a:xfrm>
            <a:off x="975600" y="1315375"/>
            <a:ext cx="59238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example: Lu/Hf geochronology, a bulk mineral / isochron method that involves also analyzing other minerals + the whole-rock composition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1" name="Google Shape;351;p17"/>
          <p:cNvSpPr/>
          <p:nvPr/>
        </p:nvSpPr>
        <p:spPr>
          <a:xfrm>
            <a:off x="7768725" y="331175"/>
            <a:ext cx="65700" cy="6236700"/>
          </a:xfrm>
          <a:prstGeom prst="rect">
            <a:avLst/>
          </a:prstGeom>
          <a:solidFill>
            <a:srgbClr val="E8FF6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17"/>
          <p:cNvSpPr txBox="1"/>
          <p:nvPr/>
        </p:nvSpPr>
        <p:spPr>
          <a:xfrm>
            <a:off x="551750" y="4094000"/>
            <a:ext cx="6430200" cy="237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This agrees with the results of Ar/Ar phengite geochronology of the same rocks (Fornash et al., 2016).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7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blueschists and eclogites are interlayered on a fine scale, so they are from the same geologic unit.</a:t>
            </a:r>
            <a:endParaRPr sz="17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→ interpretation: at least some blueschists are retrograde, and likely are retrogressed eclogites.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3" name="Google Shape;353;p17"/>
          <p:cNvSpPr/>
          <p:nvPr/>
        </p:nvSpPr>
        <p:spPr>
          <a:xfrm>
            <a:off x="6899400" y="2870150"/>
            <a:ext cx="632400" cy="5382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8FF6B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hart&#10;&#10;Description automatically generated" id="358" name="Google Shape;35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15104" y="1470127"/>
            <a:ext cx="8239276" cy="4160834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18"/>
          <p:cNvSpPr txBox="1"/>
          <p:nvPr/>
        </p:nvSpPr>
        <p:spPr>
          <a:xfrm>
            <a:off x="999803" y="5645721"/>
            <a:ext cx="976568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lighter shading / wider bars from Tsujimori &amp; Ernst (2014) / darker shading / narrow bars from Whitney et al. (2020)</a:t>
            </a:r>
            <a:endParaRPr/>
          </a:p>
        </p:txBody>
      </p:sp>
      <p:sp>
        <p:nvSpPr>
          <p:cNvPr id="360" name="Google Shape;360;p18"/>
          <p:cNvSpPr txBox="1"/>
          <p:nvPr/>
        </p:nvSpPr>
        <p:spPr>
          <a:xfrm>
            <a:off x="4310743" y="742679"/>
            <a:ext cx="3143700" cy="400200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ages of lawsonite-bearing rocks</a:t>
            </a:r>
            <a:endParaRPr/>
          </a:p>
        </p:txBody>
      </p:sp>
      <p:sp>
        <p:nvSpPr>
          <p:cNvPr id="361" name="Google Shape;361;p18"/>
          <p:cNvSpPr txBox="1"/>
          <p:nvPr/>
        </p:nvSpPr>
        <p:spPr>
          <a:xfrm>
            <a:off x="2237620" y="2445830"/>
            <a:ext cx="1071637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Anglesey, Wales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diagram, map, line&#10;&#10;Description automatically generated" id="366" name="Google Shape;36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66769" y="555172"/>
            <a:ext cx="4764501" cy="567155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16"/>
          <p:cNvSpPr/>
          <p:nvPr/>
        </p:nvSpPr>
        <p:spPr>
          <a:xfrm>
            <a:off x="7190007" y="1537042"/>
            <a:ext cx="4343400" cy="2554500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most record Lws-stable conditions</a:t>
            </a:r>
            <a:endParaRPr/>
          </a:p>
          <a:p>
            <a:pPr indent="-158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most </a:t>
            </a:r>
            <a:r>
              <a:rPr lang="en-US" sz="2000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lawsonite eclogites with matrix Lws </a:t>
            </a:r>
            <a:r>
              <a:rPr lang="en-US" sz="20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record P-T conditions corresponding to the the slab surface in cold subduction zones </a:t>
            </a:r>
            <a:endParaRPr/>
          </a:p>
          <a:p>
            <a:pPr indent="-158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most blueschists do not</a:t>
            </a:r>
            <a:endParaRPr/>
          </a:p>
          <a:p>
            <a:pPr indent="-158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68" name="Google Shape;368;p16"/>
          <p:cNvSpPr txBox="1"/>
          <p:nvPr/>
        </p:nvSpPr>
        <p:spPr>
          <a:xfrm>
            <a:off x="7214594" y="436011"/>
            <a:ext cx="429425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P-T data from a survey of ~300 blueschists and eclogites from oceanic subduction complexes</a:t>
            </a:r>
            <a:endParaRPr/>
          </a:p>
        </p:txBody>
      </p:sp>
      <p:cxnSp>
        <p:nvCxnSpPr>
          <p:cNvPr id="369" name="Google Shape;369;p16"/>
          <p:cNvCxnSpPr/>
          <p:nvPr/>
        </p:nvCxnSpPr>
        <p:spPr>
          <a:xfrm flipH="1" rot="10800000">
            <a:off x="4019972" y="680696"/>
            <a:ext cx="1692233" cy="4966172"/>
          </a:xfrm>
          <a:prstGeom prst="straightConnector1">
            <a:avLst/>
          </a:prstGeom>
          <a:noFill/>
          <a:ln cap="flat" cmpd="sng" w="38100">
            <a:solidFill>
              <a:srgbClr val="FFC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70" name="Google Shape;370;p16"/>
          <p:cNvSpPr txBox="1"/>
          <p:nvPr/>
        </p:nvSpPr>
        <p:spPr>
          <a:xfrm>
            <a:off x="182168" y="5523270"/>
            <a:ext cx="21009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slab-surface P-T from van Keken &amp; Wilson (2023); modified from Whitney et al. (2020); based on dataset in Penninston-Dorland et al. (2015)</a:t>
            </a:r>
            <a:endParaRPr/>
          </a:p>
        </p:txBody>
      </p:sp>
      <p:sp>
        <p:nvSpPr>
          <p:cNvPr id="371" name="Google Shape;371;p16"/>
          <p:cNvSpPr/>
          <p:nvPr/>
        </p:nvSpPr>
        <p:spPr>
          <a:xfrm>
            <a:off x="7046150" y="4546250"/>
            <a:ext cx="4820700" cy="15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D8A41"/>
                </a:solidFill>
                <a:latin typeface="Arial Narrow"/>
                <a:ea typeface="Arial Narrow"/>
                <a:cs typeface="Arial Narrow"/>
                <a:sym typeface="Arial Narrow"/>
              </a:rPr>
              <a:t>eclogites with fresh matrix lawsonite are excellent archives of metamorphic + deformation processes at the slab-mantle interface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70074" y="752588"/>
            <a:ext cx="3793166" cy="5742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20523" y="3991714"/>
            <a:ext cx="3885023" cy="2649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0523" y="919639"/>
            <a:ext cx="3885023" cy="3048587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79" name="Google Shape;379;p20"/>
          <p:cNvSpPr txBox="1"/>
          <p:nvPr/>
        </p:nvSpPr>
        <p:spPr>
          <a:xfrm>
            <a:off x="921750" y="337100"/>
            <a:ext cx="10489800" cy="415500"/>
          </a:xfrm>
          <a:prstGeom prst="rect">
            <a:avLst/>
          </a:prstGeom>
          <a:solidFill>
            <a:srgbClr val="E6FF5A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Although lawsonite is common in cold subduction zones, it is easily overprinted by other hydrous minerals</a:t>
            </a:r>
            <a:endParaRPr sz="1100"/>
          </a:p>
        </p:txBody>
      </p:sp>
      <p:sp>
        <p:nvSpPr>
          <p:cNvPr id="380" name="Google Shape;380;p20"/>
          <p:cNvSpPr txBox="1"/>
          <p:nvPr/>
        </p:nvSpPr>
        <p:spPr>
          <a:xfrm>
            <a:off x="5595567" y="2737733"/>
            <a:ext cx="155363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Hamelin et al. (2018)</a:t>
            </a:r>
            <a:endParaRPr/>
          </a:p>
        </p:txBody>
      </p:sp>
      <p:sp>
        <p:nvSpPr>
          <p:cNvPr id="381" name="Google Shape;381;p20"/>
          <p:cNvSpPr/>
          <p:nvPr/>
        </p:nvSpPr>
        <p:spPr>
          <a:xfrm>
            <a:off x="1497091" y="935921"/>
            <a:ext cx="3454399" cy="43462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82" name="Google Shape;382;p20"/>
          <p:cNvSpPr txBox="1"/>
          <p:nvPr/>
        </p:nvSpPr>
        <p:spPr>
          <a:xfrm>
            <a:off x="1020523" y="752589"/>
            <a:ext cx="3885023" cy="64633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pseudomorphs of epidote + white mica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after lawsonite (Syros, Greece)</a:t>
            </a:r>
            <a:endParaRPr/>
          </a:p>
        </p:txBody>
      </p:sp>
      <p:sp>
        <p:nvSpPr>
          <p:cNvPr id="383" name="Google Shape;383;p20"/>
          <p:cNvSpPr txBox="1"/>
          <p:nvPr/>
        </p:nvSpPr>
        <p:spPr>
          <a:xfrm>
            <a:off x="8690136" y="1475852"/>
            <a:ext cx="31812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breakdown / replacement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can occur on the prograde path or retrograde (exhumation) path</a:t>
            </a:r>
            <a:endParaRPr/>
          </a:p>
        </p:txBody>
      </p:sp>
      <p:sp>
        <p:nvSpPr>
          <p:cNvPr id="384" name="Google Shape;384;p20"/>
          <p:cNvSpPr txBox="1"/>
          <p:nvPr/>
        </p:nvSpPr>
        <p:spPr>
          <a:xfrm>
            <a:off x="8610250" y="3671300"/>
            <a:ext cx="3353400" cy="1446900"/>
          </a:xfrm>
          <a:prstGeom prst="rect">
            <a:avLst/>
          </a:prstGeom>
          <a:solidFill>
            <a:srgbClr val="C9F5FE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So: lawsonite is common in subduction zones but is somewhat rare in HP/LT rocks, especially in eclogites</a:t>
            </a:r>
            <a:endParaRPr sz="1200"/>
          </a:p>
        </p:txBody>
      </p:sp>
      <p:cxnSp>
        <p:nvCxnSpPr>
          <p:cNvPr id="385" name="Google Shape;385;p20"/>
          <p:cNvCxnSpPr/>
          <p:nvPr/>
        </p:nvCxnSpPr>
        <p:spPr>
          <a:xfrm flipH="1" rot="10800000">
            <a:off x="6354501" y="3611301"/>
            <a:ext cx="1053296" cy="1689904"/>
          </a:xfrm>
          <a:prstGeom prst="straightConnector1">
            <a:avLst/>
          </a:prstGeom>
          <a:noFill/>
          <a:ln cap="flat" cmpd="sng" w="28575">
            <a:solidFill>
              <a:srgbClr val="B000D6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86" name="Google Shape;386;p20"/>
          <p:cNvCxnSpPr/>
          <p:nvPr/>
        </p:nvCxnSpPr>
        <p:spPr>
          <a:xfrm flipH="1">
            <a:off x="7407797" y="2592729"/>
            <a:ext cx="914400" cy="1036510"/>
          </a:xfrm>
          <a:prstGeom prst="straightConnector1">
            <a:avLst/>
          </a:prstGeom>
          <a:noFill/>
          <a:ln cap="flat" cmpd="sng" w="28575">
            <a:solidFill>
              <a:srgbClr val="B000D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87" name="Google Shape;387;p20"/>
          <p:cNvSpPr txBox="1"/>
          <p:nvPr/>
        </p:nvSpPr>
        <p:spPr>
          <a:xfrm>
            <a:off x="6489973" y="4058305"/>
            <a:ext cx="53585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Lws</a:t>
            </a:r>
            <a:endParaRPr/>
          </a:p>
        </p:txBody>
      </p:sp>
      <p:sp>
        <p:nvSpPr>
          <p:cNvPr id="388" name="Google Shape;388;p20"/>
          <p:cNvSpPr txBox="1"/>
          <p:nvPr/>
        </p:nvSpPr>
        <p:spPr>
          <a:xfrm>
            <a:off x="6940646" y="4154494"/>
            <a:ext cx="417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394AFF"/>
                </a:solidFill>
                <a:latin typeface="Calibri"/>
                <a:ea typeface="Calibri"/>
                <a:cs typeface="Calibri"/>
                <a:sym typeface="Calibri"/>
              </a:rPr>
              <a:t>Ep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ollage of different types of rock&#10;&#10;Description automatically generated" id="393" name="Google Shape;39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47636" y="708478"/>
            <a:ext cx="8263680" cy="5555325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21"/>
          <p:cNvSpPr txBox="1"/>
          <p:nvPr/>
        </p:nvSpPr>
        <p:spPr>
          <a:xfrm>
            <a:off x="1709144" y="255642"/>
            <a:ext cx="8740663" cy="461665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Fortunately, there is fresh lawsonite in some exhumed subduction complexes</a:t>
            </a:r>
            <a:endParaRPr/>
          </a:p>
        </p:txBody>
      </p:sp>
      <p:sp>
        <p:nvSpPr>
          <p:cNvPr id="395" name="Google Shape;395;p21"/>
          <p:cNvSpPr txBox="1"/>
          <p:nvPr/>
        </p:nvSpPr>
        <p:spPr>
          <a:xfrm>
            <a:off x="6072800" y="6263800"/>
            <a:ext cx="51042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persists as inclusions in garnet, even though most of the garnet has been replaced by chlorite</a:t>
            </a:r>
            <a:endParaRPr/>
          </a:p>
        </p:txBody>
      </p:sp>
      <p:sp>
        <p:nvSpPr>
          <p:cNvPr id="396" name="Google Shape;396;p21"/>
          <p:cNvSpPr txBox="1"/>
          <p:nvPr/>
        </p:nvSpPr>
        <p:spPr>
          <a:xfrm>
            <a:off x="1947625" y="6263800"/>
            <a:ext cx="1725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Whitney et al. (2020)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Google Shape;40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5144" y="1310838"/>
            <a:ext cx="8620544" cy="4390263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22"/>
          <p:cNvSpPr txBox="1"/>
          <p:nvPr/>
        </p:nvSpPr>
        <p:spPr>
          <a:xfrm>
            <a:off x="4810014" y="281703"/>
            <a:ext cx="2844048" cy="461665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lawsonite-bearing rocks</a:t>
            </a:r>
            <a:endParaRPr/>
          </a:p>
        </p:txBody>
      </p:sp>
      <p:sp>
        <p:nvSpPr>
          <p:cNvPr id="403" name="Google Shape;403;p22"/>
          <p:cNvSpPr txBox="1"/>
          <p:nvPr/>
        </p:nvSpPr>
        <p:spPr>
          <a:xfrm>
            <a:off x="3378890" y="857460"/>
            <a:ext cx="593303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complete(?) for eclogite known to date / representative for blueschist</a:t>
            </a:r>
            <a:endParaRPr/>
          </a:p>
        </p:txBody>
      </p:sp>
      <p:sp>
        <p:nvSpPr>
          <p:cNvPr id="404" name="Google Shape;404;p22"/>
          <p:cNvSpPr txBox="1"/>
          <p:nvPr/>
        </p:nvSpPr>
        <p:spPr>
          <a:xfrm>
            <a:off x="3776525" y="5909325"/>
            <a:ext cx="5137800" cy="461700"/>
          </a:xfrm>
          <a:prstGeom prst="rect">
            <a:avLst/>
          </a:prstGeom>
          <a:solidFill>
            <a:srgbClr val="FFF3F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15 eclogites </a:t>
            </a: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with preserved lawsonite: 10 w/matrix Lws</a:t>
            </a:r>
            <a:endParaRPr/>
          </a:p>
        </p:txBody>
      </p:sp>
      <p:sp>
        <p:nvSpPr>
          <p:cNvPr id="405" name="Google Shape;405;p22"/>
          <p:cNvSpPr txBox="1"/>
          <p:nvPr/>
        </p:nvSpPr>
        <p:spPr>
          <a:xfrm>
            <a:off x="9116475" y="5425050"/>
            <a:ext cx="2308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modified from </a:t>
            </a:r>
            <a:r>
              <a:rPr lang="en-US" sz="1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Whitney et al. (2020)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" name="Google Shape;410;p23"/>
          <p:cNvGrpSpPr/>
          <p:nvPr/>
        </p:nvGrpSpPr>
        <p:grpSpPr>
          <a:xfrm>
            <a:off x="4606608" y="1500979"/>
            <a:ext cx="7034409" cy="4119249"/>
            <a:chOff x="3655011" y="2527443"/>
            <a:chExt cx="7536769" cy="4413424"/>
          </a:xfrm>
        </p:grpSpPr>
        <p:pic>
          <p:nvPicPr>
            <p:cNvPr id="411" name="Google Shape;411;p2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655011" y="2527443"/>
              <a:ext cx="7536769" cy="44134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2" name="Google Shape;412;p23"/>
            <p:cNvSpPr txBox="1"/>
            <p:nvPr/>
          </p:nvSpPr>
          <p:spPr>
            <a:xfrm>
              <a:off x="5907988" y="2794909"/>
              <a:ext cx="2817013" cy="4946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CaAl</a:t>
              </a:r>
              <a:r>
                <a:rPr baseline="-25000" lang="en-US" sz="2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</a:t>
              </a:r>
              <a:r>
                <a:rPr lang="en-US" sz="2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Si</a:t>
              </a:r>
              <a:r>
                <a:rPr baseline="-25000" lang="en-US" sz="2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</a:t>
              </a:r>
              <a:r>
                <a:rPr lang="en-US" sz="2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O</a:t>
              </a:r>
              <a:r>
                <a:rPr baseline="-25000" lang="en-US" sz="2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7</a:t>
              </a:r>
              <a:r>
                <a:rPr lang="en-US" sz="2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(OH)</a:t>
              </a:r>
              <a:r>
                <a:rPr baseline="-25000" lang="en-US" sz="2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</a:t>
              </a:r>
              <a:r>
                <a:rPr lang="en-US" sz="2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·H</a:t>
              </a:r>
              <a:r>
                <a:rPr baseline="-25000" lang="en-US" sz="2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</a:t>
              </a:r>
              <a:r>
                <a:rPr lang="en-US" sz="2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O</a:t>
              </a:r>
              <a:endParaRPr/>
            </a:p>
          </p:txBody>
        </p:sp>
      </p:grpSp>
      <p:sp>
        <p:nvSpPr>
          <p:cNvPr id="413" name="Google Shape;413;p23"/>
          <p:cNvSpPr txBox="1"/>
          <p:nvPr/>
        </p:nvSpPr>
        <p:spPr>
          <a:xfrm>
            <a:off x="1124925" y="2122445"/>
            <a:ext cx="2424831" cy="1938992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-6535" l="-3645" r="-520" t="-2613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414" name="Google Shape;414;p23"/>
          <p:cNvSpPr txBox="1"/>
          <p:nvPr/>
        </p:nvSpPr>
        <p:spPr>
          <a:xfrm>
            <a:off x="7006055" y="5619925"/>
            <a:ext cx="2613600" cy="369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most Fe in lawsonite is Fe</a:t>
            </a:r>
            <a:r>
              <a:rPr baseline="30000"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3+</a:t>
            </a:r>
            <a:endParaRPr baseline="30000">
              <a:solidFill>
                <a:schemeClr val="dk1"/>
              </a:solidFill>
            </a:endParaRPr>
          </a:p>
        </p:txBody>
      </p:sp>
      <p:sp>
        <p:nvSpPr>
          <p:cNvPr id="415" name="Google Shape;415;p23"/>
          <p:cNvSpPr/>
          <p:nvPr/>
        </p:nvSpPr>
        <p:spPr>
          <a:xfrm>
            <a:off x="6183086" y="515470"/>
            <a:ext cx="206828" cy="2273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6" name="Google Shape;416;p23"/>
          <p:cNvSpPr txBox="1"/>
          <p:nvPr/>
        </p:nvSpPr>
        <p:spPr>
          <a:xfrm>
            <a:off x="2769926" y="643624"/>
            <a:ext cx="6646674" cy="461665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awsonite commonly contains transition elements</a:t>
            </a:r>
            <a:endParaRPr/>
          </a:p>
        </p:txBody>
      </p:sp>
      <p:sp>
        <p:nvSpPr>
          <p:cNvPr id="417" name="Google Shape;417;p23"/>
          <p:cNvSpPr txBox="1"/>
          <p:nvPr/>
        </p:nvSpPr>
        <p:spPr>
          <a:xfrm>
            <a:off x="1030604" y="4577759"/>
            <a:ext cx="2613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also, ppm levels of V, Zn, Mn</a:t>
            </a:r>
            <a:endParaRPr/>
          </a:p>
        </p:txBody>
      </p:sp>
      <p:sp>
        <p:nvSpPr>
          <p:cNvPr id="418" name="Google Shape;418;p23"/>
          <p:cNvSpPr/>
          <p:nvPr/>
        </p:nvSpPr>
        <p:spPr>
          <a:xfrm>
            <a:off x="5625296" y="1750617"/>
            <a:ext cx="470704" cy="205505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23"/>
          <p:cNvSpPr txBox="1"/>
          <p:nvPr/>
        </p:nvSpPr>
        <p:spPr>
          <a:xfrm>
            <a:off x="7106325" y="5939300"/>
            <a:ext cx="2034300" cy="492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(substitutes for Al</a:t>
            </a:r>
            <a:r>
              <a:rPr baseline="30000"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3+</a:t>
            </a: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)</a:t>
            </a: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ollage of different colored images&#10;&#10;Description automatically generated" id="424" name="Google Shape;42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56856" y="217035"/>
            <a:ext cx="8354173" cy="6423930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p25"/>
          <p:cNvSpPr txBox="1"/>
          <p:nvPr/>
        </p:nvSpPr>
        <p:spPr>
          <a:xfrm>
            <a:off x="334221" y="3488942"/>
            <a:ext cx="2564671" cy="169277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same lawsonite crystal: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different zoning patterns for different elements</a:t>
            </a:r>
            <a:endParaRPr/>
          </a:p>
        </p:txBody>
      </p:sp>
      <p:sp>
        <p:nvSpPr>
          <p:cNvPr id="426" name="Google Shape;426;p25"/>
          <p:cNvSpPr txBox="1"/>
          <p:nvPr/>
        </p:nvSpPr>
        <p:spPr>
          <a:xfrm>
            <a:off x="401320" y="785227"/>
            <a:ext cx="2534668" cy="2308324"/>
          </a:xfrm>
          <a:prstGeom prst="rect">
            <a:avLst/>
          </a:prstGeom>
          <a:solidFill>
            <a:srgbClr val="FFF3F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Cr: oscillatory zoning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Ti: hourglass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Fe: core / rim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7" name="Google Shape;427;p25"/>
          <p:cNvSpPr txBox="1"/>
          <p:nvPr/>
        </p:nvSpPr>
        <p:spPr>
          <a:xfrm>
            <a:off x="6002475" y="6568225"/>
            <a:ext cx="1752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from Whitney et al. (2020)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colorfulness, creative arts, origami&#10;&#10;Description automatically generated" id="115" name="Google Shape;11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44146" y="1482252"/>
            <a:ext cx="6765713" cy="4414624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4"/>
          <p:cNvSpPr txBox="1"/>
          <p:nvPr/>
        </p:nvSpPr>
        <p:spPr>
          <a:xfrm>
            <a:off x="2091351" y="729250"/>
            <a:ext cx="73875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is a 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sorosilicate (disilicate): paired SiO</a:t>
            </a:r>
            <a:r>
              <a:rPr baseline="-25000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17" name="Google Shape;117;p24"/>
          <p:cNvSpPr txBox="1"/>
          <p:nvPr/>
        </p:nvSpPr>
        <p:spPr>
          <a:xfrm>
            <a:off x="4302150" y="6126675"/>
            <a:ext cx="35877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crystal system: orthorhombic</a:t>
            </a:r>
            <a:endParaRPr sz="22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hart, scatter chart&#10;&#10;Description automatically generated" id="433" name="Google Shape;43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82034" y="498475"/>
            <a:ext cx="8040779" cy="5861050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26"/>
          <p:cNvSpPr txBox="1"/>
          <p:nvPr/>
        </p:nvSpPr>
        <p:spPr>
          <a:xfrm>
            <a:off x="9155930" y="2741802"/>
            <a:ext cx="1657826" cy="400110"/>
          </a:xfrm>
          <a:prstGeom prst="rect">
            <a:avLst/>
          </a:prstGeom>
          <a:noFill/>
          <a:ln cap="flat" cmpd="sng" w="9525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30 &lt; Sr/Pb &lt; 50</a:t>
            </a:r>
            <a:endParaRPr/>
          </a:p>
        </p:txBody>
      </p:sp>
      <p:sp>
        <p:nvSpPr>
          <p:cNvPr id="435" name="Google Shape;435;p26"/>
          <p:cNvSpPr txBox="1"/>
          <p:nvPr/>
        </p:nvSpPr>
        <p:spPr>
          <a:xfrm>
            <a:off x="10649737" y="5084119"/>
            <a:ext cx="1301959" cy="40011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130 &lt; Sr/Pb</a:t>
            </a:r>
            <a:endParaRPr/>
          </a:p>
        </p:txBody>
      </p:sp>
      <p:sp>
        <p:nvSpPr>
          <p:cNvPr id="436" name="Google Shape;436;p26"/>
          <p:cNvSpPr txBox="1"/>
          <p:nvPr/>
        </p:nvSpPr>
        <p:spPr>
          <a:xfrm>
            <a:off x="4952553" y="2541747"/>
            <a:ext cx="1540806" cy="400110"/>
          </a:xfrm>
          <a:prstGeom prst="rect">
            <a:avLst/>
          </a:prstGeom>
          <a:noFill/>
          <a:ln cap="flat" cmpd="sng" w="9525">
            <a:solidFill>
              <a:srgbClr val="00B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4 &lt; Sr/Pb &lt; 25</a:t>
            </a:r>
            <a:endParaRPr/>
          </a:p>
        </p:txBody>
      </p:sp>
      <p:pic>
        <p:nvPicPr>
          <p:cNvPr descr="A picture containing table&#10;&#10;Description automatically generated" id="437" name="Google Shape;437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191" y="5084119"/>
            <a:ext cx="3683000" cy="133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26"/>
          <p:cNvSpPr txBox="1"/>
          <p:nvPr/>
        </p:nvSpPr>
        <p:spPr>
          <a:xfrm>
            <a:off x="9313024" y="985565"/>
            <a:ext cx="150073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from 6 localities</a:t>
            </a:r>
            <a:endParaRPr/>
          </a:p>
        </p:txBody>
      </p:sp>
      <p:sp>
        <p:nvSpPr>
          <p:cNvPr id="439" name="Google Shape;439;p26"/>
          <p:cNvSpPr txBox="1"/>
          <p:nvPr/>
        </p:nvSpPr>
        <p:spPr>
          <a:xfrm>
            <a:off x="8482252" y="3487879"/>
            <a:ext cx="142218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F7F7F"/>
                </a:solidFill>
                <a:latin typeface="Arial Narrow"/>
                <a:ea typeface="Arial Narrow"/>
                <a:cs typeface="Arial Narrow"/>
                <a:sym typeface="Arial Narrow"/>
              </a:rPr>
              <a:t>metasomatic +</a:t>
            </a:r>
            <a:endParaRPr/>
          </a:p>
        </p:txBody>
      </p:sp>
      <p:sp>
        <p:nvSpPr>
          <p:cNvPr id="440" name="Google Shape;440;p26"/>
          <p:cNvSpPr txBox="1"/>
          <p:nvPr/>
        </p:nvSpPr>
        <p:spPr>
          <a:xfrm>
            <a:off x="9876128" y="5977427"/>
            <a:ext cx="154721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Whitney et al. (2020)</a:t>
            </a:r>
            <a:endParaRPr/>
          </a:p>
        </p:txBody>
      </p:sp>
      <p:sp>
        <p:nvSpPr>
          <p:cNvPr id="441" name="Google Shape;441;p26"/>
          <p:cNvSpPr txBox="1"/>
          <p:nvPr/>
        </p:nvSpPr>
        <p:spPr>
          <a:xfrm>
            <a:off x="545167" y="790788"/>
            <a:ext cx="30369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bulk composition/protolith important control on lawsonite composition, but other factors also influence composition</a:t>
            </a:r>
            <a:endParaRPr sz="1600"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2" name="Google Shape;442;p26"/>
          <p:cNvSpPr txBox="1"/>
          <p:nvPr/>
        </p:nvSpPr>
        <p:spPr>
          <a:xfrm>
            <a:off x="4895202" y="6477283"/>
            <a:ext cx="672761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see Kang et al. (2022) for additional data/more subduction complexes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hart, scatter chart&#10;&#10;Description automatically generated" id="447" name="Google Shape;44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30986" y="1133912"/>
            <a:ext cx="6210300" cy="4965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8" name="Google Shape;448;p27"/>
          <p:cNvGrpSpPr/>
          <p:nvPr/>
        </p:nvGrpSpPr>
        <p:grpSpPr>
          <a:xfrm>
            <a:off x="650985" y="3457742"/>
            <a:ext cx="4450835" cy="2858238"/>
            <a:chOff x="488091" y="3865280"/>
            <a:chExt cx="4450835" cy="2858238"/>
          </a:xfrm>
        </p:grpSpPr>
        <p:pic>
          <p:nvPicPr>
            <p:cNvPr descr="Chart, histogram&#10;&#10;Description automatically generated" id="449" name="Google Shape;449;p2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88091" y="3865280"/>
              <a:ext cx="4450835" cy="285823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0" name="Google Shape;450;p27"/>
            <p:cNvSpPr txBox="1"/>
            <p:nvPr/>
          </p:nvSpPr>
          <p:spPr>
            <a:xfrm>
              <a:off x="2187146" y="3946781"/>
              <a:ext cx="370614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Sr</a:t>
              </a:r>
              <a:endParaRPr/>
            </a:p>
          </p:txBody>
        </p:sp>
        <p:sp>
          <p:nvSpPr>
            <p:cNvPr id="451" name="Google Shape;451;p27"/>
            <p:cNvSpPr txBox="1"/>
            <p:nvPr/>
          </p:nvSpPr>
          <p:spPr>
            <a:xfrm>
              <a:off x="1883597" y="3946781"/>
              <a:ext cx="417102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Pb</a:t>
              </a:r>
              <a:endParaRPr/>
            </a:p>
          </p:txBody>
        </p:sp>
      </p:grpSp>
      <p:sp>
        <p:nvSpPr>
          <p:cNvPr id="452" name="Google Shape;452;p27"/>
          <p:cNvSpPr/>
          <p:nvPr/>
        </p:nvSpPr>
        <p:spPr>
          <a:xfrm>
            <a:off x="7949741" y="876140"/>
            <a:ext cx="2125362" cy="33985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27"/>
          <p:cNvSpPr txBox="1"/>
          <p:nvPr/>
        </p:nvSpPr>
        <p:spPr>
          <a:xfrm>
            <a:off x="7177866" y="663737"/>
            <a:ext cx="3516540" cy="369332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Sr, Pb isotopic composition of lawsonite</a:t>
            </a:r>
            <a:endParaRPr/>
          </a:p>
        </p:txBody>
      </p:sp>
      <p:sp>
        <p:nvSpPr>
          <p:cNvPr id="454" name="Google Shape;454;p27"/>
          <p:cNvSpPr txBox="1"/>
          <p:nvPr/>
        </p:nvSpPr>
        <p:spPr>
          <a:xfrm>
            <a:off x="8005846" y="1335267"/>
            <a:ext cx="7473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metachert</a:t>
            </a:r>
            <a:endParaRPr/>
          </a:p>
        </p:txBody>
      </p:sp>
      <p:sp>
        <p:nvSpPr>
          <p:cNvPr id="455" name="Google Shape;455;p27"/>
          <p:cNvSpPr txBox="1"/>
          <p:nvPr/>
        </p:nvSpPr>
        <p:spPr>
          <a:xfrm>
            <a:off x="7949741" y="1712312"/>
            <a:ext cx="84189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Gln-Lws ecl</a:t>
            </a:r>
            <a:endParaRPr sz="12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6" name="Google Shape;456;p27"/>
          <p:cNvSpPr txBox="1"/>
          <p:nvPr/>
        </p:nvSpPr>
        <p:spPr>
          <a:xfrm>
            <a:off x="6862975" y="2384739"/>
            <a:ext cx="80182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Ph-Lws ecl</a:t>
            </a:r>
            <a:endParaRPr sz="12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7" name="Google Shape;457;p27"/>
          <p:cNvSpPr txBox="1"/>
          <p:nvPr/>
        </p:nvSpPr>
        <p:spPr>
          <a:xfrm>
            <a:off x="2255042" y="5206789"/>
            <a:ext cx="52713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E8FF6B"/>
                </a:solidFill>
                <a:latin typeface="Arial Narrow"/>
                <a:ea typeface="Arial Narrow"/>
                <a:cs typeface="Arial Narrow"/>
                <a:sym typeface="Arial Narrow"/>
              </a:rPr>
              <a:t>Lws</a:t>
            </a:r>
            <a:endParaRPr/>
          </a:p>
        </p:txBody>
      </p:sp>
      <p:sp>
        <p:nvSpPr>
          <p:cNvPr id="458" name="Google Shape;458;p27"/>
          <p:cNvSpPr txBox="1"/>
          <p:nvPr/>
        </p:nvSpPr>
        <p:spPr>
          <a:xfrm>
            <a:off x="150714" y="837226"/>
            <a:ext cx="6116594" cy="24006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 </a:t>
            </a: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LA-MC-ICPMS analyses of Sr and Pb isotope ratios in Lws in eclogite facies rocks (Hara et al., 2018; Guatemala)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Sr-Pb isotope compositions of lawsonite reflect the </a:t>
            </a:r>
            <a:r>
              <a:rPr lang="en-US" sz="1600">
                <a:solidFill>
                  <a:srgbClr val="394AFF"/>
                </a:solidFill>
                <a:latin typeface="Arial Narrow"/>
                <a:ea typeface="Arial Narrow"/>
                <a:cs typeface="Arial Narrow"/>
                <a:sym typeface="Arial Narrow"/>
              </a:rPr>
              <a:t>host-rock protolith </a:t>
            </a: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+</a:t>
            </a:r>
            <a:r>
              <a:rPr lang="en-US" sz="1600">
                <a:solidFill>
                  <a:srgbClr val="394AFF"/>
                </a:solidFill>
                <a:latin typeface="Arial Narrow"/>
                <a:ea typeface="Arial Narrow"/>
                <a:cs typeface="Arial Narrow"/>
                <a:sym typeface="Arial Narrow"/>
              </a:rPr>
              <a:t> contributions of external fluids</a:t>
            </a:r>
            <a:endParaRPr sz="1600">
              <a:solidFill>
                <a:srgbClr val="394A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394AFF"/>
                </a:solidFill>
                <a:latin typeface="Arial Narrow"/>
                <a:ea typeface="Arial Narrow"/>
                <a:cs typeface="Arial Narrow"/>
                <a:sym typeface="Arial Narrow"/>
              </a:rPr>
              <a:t> </a:t>
            </a:r>
            <a:endParaRPr sz="1600">
              <a:solidFill>
                <a:srgbClr val="394A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external fluids derived from different sources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841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lawsonite zoned in Sr-Pb isotopes 🡪 changes in fluid sources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27"/>
          <p:cNvSpPr txBox="1"/>
          <p:nvPr/>
        </p:nvSpPr>
        <p:spPr>
          <a:xfrm>
            <a:off x="8251675" y="6002475"/>
            <a:ext cx="17388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5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Hara et al. (2018)</a:t>
            </a:r>
            <a:endParaRPr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iagram&#10;&#10;Description automatically generated with medium confidence" id="465" name="Google Shape;46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6146" y="35828"/>
            <a:ext cx="5812552" cy="6537473"/>
          </a:xfrm>
          <a:prstGeom prst="rect">
            <a:avLst/>
          </a:prstGeom>
          <a:noFill/>
          <a:ln>
            <a:noFill/>
          </a:ln>
        </p:spPr>
      </p:pic>
      <p:sp>
        <p:nvSpPr>
          <p:cNvPr id="466" name="Google Shape;466;p28"/>
          <p:cNvSpPr txBox="1"/>
          <p:nvPr/>
        </p:nvSpPr>
        <p:spPr>
          <a:xfrm>
            <a:off x="6973145" y="529324"/>
            <a:ext cx="4157451" cy="400110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REE abundance in lawsonite (LA-ICPMS)</a:t>
            </a:r>
            <a:endParaRPr/>
          </a:p>
        </p:txBody>
      </p:sp>
      <p:sp>
        <p:nvSpPr>
          <p:cNvPr id="467" name="Google Shape;467;p28"/>
          <p:cNvSpPr txBox="1"/>
          <p:nvPr/>
        </p:nvSpPr>
        <p:spPr>
          <a:xfrm>
            <a:off x="2602299" y="6210425"/>
            <a:ext cx="2160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see also Fornash et al. (2019)</a:t>
            </a:r>
            <a:endParaRPr/>
          </a:p>
        </p:txBody>
      </p:sp>
      <p:sp>
        <p:nvSpPr>
          <p:cNvPr id="468" name="Google Shape;468;p28"/>
          <p:cNvSpPr txBox="1"/>
          <p:nvPr/>
        </p:nvSpPr>
        <p:spPr>
          <a:xfrm>
            <a:off x="2602298" y="5723925"/>
            <a:ext cx="1534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Kang et al. (2022)</a:t>
            </a:r>
            <a:endParaRPr/>
          </a:p>
        </p:txBody>
      </p:sp>
      <p:sp>
        <p:nvSpPr>
          <p:cNvPr id="469" name="Google Shape;469;p28"/>
          <p:cNvSpPr txBox="1"/>
          <p:nvPr/>
        </p:nvSpPr>
        <p:spPr>
          <a:xfrm>
            <a:off x="6826871" y="1398157"/>
            <a:ext cx="444999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indicator of petrogenesis, compositional changes through time as function of reaction history/P-T</a:t>
            </a:r>
            <a:endParaRPr/>
          </a:p>
        </p:txBody>
      </p:sp>
      <p:pic>
        <p:nvPicPr>
          <p:cNvPr descr="A picture containing diagram&#10;&#10;Description automatically generated" id="470" name="Google Shape;470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41777" y="2913321"/>
            <a:ext cx="4371711" cy="2546522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28"/>
          <p:cNvSpPr txBox="1"/>
          <p:nvPr/>
        </p:nvSpPr>
        <p:spPr>
          <a:xfrm>
            <a:off x="7740634" y="5594980"/>
            <a:ext cx="327403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Whitney et al. (2020), modified from Martin et al. (2011)</a:t>
            </a:r>
            <a:endParaRPr/>
          </a:p>
        </p:txBody>
      </p:sp>
      <p:sp>
        <p:nvSpPr>
          <p:cNvPr id="472" name="Google Shape;472;p28"/>
          <p:cNvSpPr txBox="1"/>
          <p:nvPr/>
        </p:nvSpPr>
        <p:spPr>
          <a:xfrm>
            <a:off x="7740634" y="3643339"/>
            <a:ext cx="1534394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8B82B9"/>
                </a:solidFill>
                <a:latin typeface="Arial Narrow"/>
                <a:ea typeface="Arial Narrow"/>
                <a:cs typeface="Arial Narrow"/>
                <a:sym typeface="Arial Narrow"/>
              </a:rPr>
              <a:t>blueschist facies</a:t>
            </a:r>
            <a:endParaRPr/>
          </a:p>
        </p:txBody>
      </p:sp>
      <p:sp>
        <p:nvSpPr>
          <p:cNvPr id="473" name="Google Shape;473;p28"/>
          <p:cNvSpPr txBox="1"/>
          <p:nvPr/>
        </p:nvSpPr>
        <p:spPr>
          <a:xfrm>
            <a:off x="7740634" y="4043972"/>
            <a:ext cx="133882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8FC962"/>
                </a:solidFill>
                <a:latin typeface="Arial Narrow"/>
                <a:ea typeface="Arial Narrow"/>
                <a:cs typeface="Arial Narrow"/>
                <a:sym typeface="Arial Narrow"/>
              </a:rPr>
              <a:t>eclogite facies</a:t>
            </a:r>
            <a:endParaRPr/>
          </a:p>
        </p:txBody>
      </p:sp>
      <p:grpSp>
        <p:nvGrpSpPr>
          <p:cNvPr id="474" name="Google Shape;474;p28"/>
          <p:cNvGrpSpPr/>
          <p:nvPr/>
        </p:nvGrpSpPr>
        <p:grpSpPr>
          <a:xfrm>
            <a:off x="8287835" y="2353985"/>
            <a:ext cx="1277914" cy="2843048"/>
            <a:chOff x="8287835" y="2353985"/>
            <a:chExt cx="1277914" cy="2843048"/>
          </a:xfrm>
        </p:grpSpPr>
        <p:sp>
          <p:nvSpPr>
            <p:cNvPr id="475" name="Google Shape;475;p28"/>
            <p:cNvSpPr txBox="1"/>
            <p:nvPr/>
          </p:nvSpPr>
          <p:spPr>
            <a:xfrm>
              <a:off x="8287835" y="2353985"/>
              <a:ext cx="1277914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394AFF"/>
                  </a:solidFill>
                  <a:latin typeface="Calibri"/>
                  <a:ea typeface="Calibri"/>
                  <a:cs typeface="Calibri"/>
                  <a:sym typeface="Calibri"/>
                </a:rPr>
                <a:t>Eu anomaly</a:t>
              </a:r>
              <a:endParaRPr/>
            </a:p>
          </p:txBody>
        </p:sp>
        <p:cxnSp>
          <p:nvCxnSpPr>
            <p:cNvPr id="476" name="Google Shape;476;p28"/>
            <p:cNvCxnSpPr/>
            <p:nvPr/>
          </p:nvCxnSpPr>
          <p:spPr>
            <a:xfrm rot="10800000">
              <a:off x="8926792" y="2913321"/>
              <a:ext cx="0" cy="2283712"/>
            </a:xfrm>
            <a:prstGeom prst="straightConnector1">
              <a:avLst/>
            </a:prstGeom>
            <a:noFill/>
            <a:ln cap="flat" cmpd="sng" w="19050">
              <a:solidFill>
                <a:srgbClr val="394AFF"/>
              </a:solidFill>
              <a:prstDash val="dash"/>
              <a:miter lim="800000"/>
              <a:headEnd len="sm" w="sm" type="none"/>
              <a:tailEnd len="sm" w="sm" type="none"/>
            </a:ln>
          </p:spPr>
        </p:cxnSp>
        <p:sp>
          <p:nvSpPr>
            <p:cNvPr id="477" name="Google Shape;477;p28"/>
            <p:cNvSpPr/>
            <p:nvPr/>
          </p:nvSpPr>
          <p:spPr>
            <a:xfrm>
              <a:off x="8837527" y="2774506"/>
              <a:ext cx="178530" cy="408008"/>
            </a:xfrm>
            <a:prstGeom prst="downArrow">
              <a:avLst>
                <a:gd fmla="val 50000" name="adj1"/>
                <a:gd fmla="val 50000" name="adj2"/>
              </a:avLst>
            </a:prstGeom>
            <a:solidFill>
              <a:srgbClr val="394AFF"/>
            </a:solidFill>
            <a:ln cap="flat" cmpd="sng" w="12700">
              <a:solidFill>
                <a:srgbClr val="1C305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chart&#10;&#10;Description automatically generated" id="482" name="Google Shape;48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3467" y="716842"/>
            <a:ext cx="10905066" cy="4498339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29"/>
          <p:cNvSpPr txBox="1"/>
          <p:nvPr/>
        </p:nvSpPr>
        <p:spPr>
          <a:xfrm>
            <a:off x="2201988" y="443276"/>
            <a:ext cx="880346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REE composition of lawsonite from LA-ICP-MS analyses / Fe map from electron microprobe</a:t>
            </a:r>
            <a:endParaRPr/>
          </a:p>
        </p:txBody>
      </p:sp>
      <p:sp>
        <p:nvSpPr>
          <p:cNvPr id="484" name="Google Shape;484;p29"/>
          <p:cNvSpPr txBox="1"/>
          <p:nvPr/>
        </p:nvSpPr>
        <p:spPr>
          <a:xfrm>
            <a:off x="7467600" y="1409700"/>
            <a:ext cx="52770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Fe</a:t>
            </a:r>
            <a:endParaRPr/>
          </a:p>
        </p:txBody>
      </p:sp>
      <p:sp>
        <p:nvSpPr>
          <p:cNvPr id="485" name="Google Shape;485;p29"/>
          <p:cNvSpPr txBox="1"/>
          <p:nvPr/>
        </p:nvSpPr>
        <p:spPr>
          <a:xfrm>
            <a:off x="8522355" y="5030515"/>
            <a:ext cx="191751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numbers = FeO wt%</a:t>
            </a:r>
            <a:endParaRPr/>
          </a:p>
        </p:txBody>
      </p:sp>
      <p:sp>
        <p:nvSpPr>
          <p:cNvPr id="486" name="Google Shape;486;p29"/>
          <p:cNvSpPr txBox="1"/>
          <p:nvPr/>
        </p:nvSpPr>
        <p:spPr>
          <a:xfrm>
            <a:off x="2036775" y="5533325"/>
            <a:ext cx="8803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possible interpretation: core = eclogite; rim = blueschist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19"/>
          <p:cNvSpPr/>
          <p:nvPr/>
        </p:nvSpPr>
        <p:spPr>
          <a:xfrm>
            <a:off x="3049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some rocks&#10;&#10;Description automatically generated with low confidence" id="492" name="Google Shape;492;p19"/>
          <p:cNvPicPr preferRelativeResize="0"/>
          <p:nvPr/>
        </p:nvPicPr>
        <p:blipFill rotWithShape="1">
          <a:blip r:embed="rId3">
            <a:alphaModFix/>
          </a:blip>
          <a:srcRect b="0" l="11072" r="13845" t="0"/>
          <a:stretch/>
        </p:blipFill>
        <p:spPr>
          <a:xfrm flipH="1" rot="10800000">
            <a:off x="2522356" y="10"/>
            <a:ext cx="9669642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19"/>
          <p:cNvSpPr/>
          <p:nvPr/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9000">
                <a:srgbClr val="FFFFFF">
                  <a:alpha val="37647"/>
                </a:srgbClr>
              </a:gs>
              <a:gs pos="35000">
                <a:srgbClr val="FFFFFF">
                  <a:alpha val="76862"/>
                </a:srgbClr>
              </a:gs>
              <a:gs pos="48000">
                <a:schemeClr val="lt1"/>
              </a:gs>
              <a:gs pos="100000">
                <a:schemeClr val="lt1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19"/>
          <p:cNvSpPr txBox="1"/>
          <p:nvPr/>
        </p:nvSpPr>
        <p:spPr>
          <a:xfrm>
            <a:off x="4724400" y="469558"/>
            <a:ext cx="7138086" cy="605481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lawsonite is extremely useful, interesting, and significant for many reasons</a:t>
            </a:r>
            <a:endParaRPr/>
          </a:p>
        </p:txBody>
      </p:sp>
      <p:sp>
        <p:nvSpPr>
          <p:cNvPr id="495" name="Google Shape;495;p19"/>
          <p:cNvSpPr txBox="1"/>
          <p:nvPr/>
        </p:nvSpPr>
        <p:spPr>
          <a:xfrm>
            <a:off x="329514" y="215503"/>
            <a:ext cx="3822189" cy="65058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</a:t>
            </a:r>
            <a:r>
              <a:rPr baseline="-25000"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</a:t>
            </a: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O-rich, stable over wide range of depths, and modally abundant in many lithologies: </a:t>
            </a:r>
            <a:r>
              <a:rPr lang="en-US" sz="1800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important in deep-Earth H</a:t>
            </a:r>
            <a:r>
              <a:rPr baseline="-25000" lang="en-US" sz="1800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2</a:t>
            </a:r>
            <a:r>
              <a:rPr lang="en-US" sz="1800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O cycling</a:t>
            </a:r>
            <a:endParaRPr/>
          </a:p>
          <a:p>
            <a:pPr indent="-1143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286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major host of trace elements (U, Pb, Th, Sr, REE, 1st-row transition els: </a:t>
            </a:r>
            <a:r>
              <a:rPr lang="en-US" sz="1800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important in deep-Earth element cycling, implications for mantle redox </a:t>
            </a:r>
            <a:endParaRPr/>
          </a:p>
          <a:p>
            <a:pPr indent="0" lvl="0" marL="1143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286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lawsonite eclogite = </a:t>
            </a:r>
            <a:r>
              <a:rPr lang="en-US" sz="1800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robust recorder of slab-mantle interface processes</a:t>
            </a:r>
            <a:endParaRPr/>
          </a:p>
          <a:p>
            <a:pPr indent="-1143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286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influences geophysical properties of slabs; dehydration may trigger some EQs</a:t>
            </a:r>
            <a:endParaRPr/>
          </a:p>
          <a:p>
            <a:pPr indent="-1143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286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can be dated: </a:t>
            </a:r>
            <a:r>
              <a:rPr lang="en-US" sz="1800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used to link P-T-d-X with time</a:t>
            </a:r>
            <a:endParaRPr/>
          </a:p>
          <a:p>
            <a:pPr indent="-1143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28600" lvl="0" marL="3429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composition/zoning: </a:t>
            </a:r>
            <a:r>
              <a:rPr lang="en-US" sz="1800">
                <a:solidFill>
                  <a:srgbClr val="00B050"/>
                </a:solidFill>
                <a:latin typeface="Arial Narrow"/>
                <a:ea typeface="Arial Narrow"/>
                <a:cs typeface="Arial Narrow"/>
                <a:sym typeface="Arial Narrow"/>
              </a:rPr>
              <a:t>used to track fluids sources in subduction zones?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30"/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ollage of different images of rocks&#10;&#10;Description automatically generated" id="501" name="Google Shape;501;p30"/>
          <p:cNvPicPr preferRelativeResize="0"/>
          <p:nvPr/>
        </p:nvPicPr>
        <p:blipFill rotWithShape="1">
          <a:blip r:embed="rId3">
            <a:alphaModFix/>
          </a:blip>
          <a:srcRect b="0" l="0" r="0" t="899"/>
          <a:stretch/>
        </p:blipFill>
        <p:spPr>
          <a:xfrm>
            <a:off x="130628" y="74736"/>
            <a:ext cx="12061371" cy="6783264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30"/>
          <p:cNvSpPr txBox="1"/>
          <p:nvPr/>
        </p:nvSpPr>
        <p:spPr>
          <a:xfrm>
            <a:off x="9511200" y="966300"/>
            <a:ext cx="1573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g2aad67786c6_0_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7250" y="461350"/>
            <a:ext cx="6308049" cy="5935301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g2aad67786c6_0_16"/>
          <p:cNvSpPr txBox="1"/>
          <p:nvPr/>
        </p:nvSpPr>
        <p:spPr>
          <a:xfrm>
            <a:off x="5038575" y="6170550"/>
            <a:ext cx="1767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1709D5"/>
                </a:solidFill>
                <a:latin typeface="Calibri"/>
                <a:ea typeface="Calibri"/>
                <a:cs typeface="Calibri"/>
                <a:sym typeface="Calibri"/>
              </a:rPr>
              <a:t>from mindat.org</a:t>
            </a:r>
            <a:endParaRPr sz="1800">
              <a:solidFill>
                <a:srgbClr val="1709D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g2aad67786c6_0_16"/>
          <p:cNvSpPr txBox="1"/>
          <p:nvPr/>
        </p:nvSpPr>
        <p:spPr>
          <a:xfrm>
            <a:off x="8517300" y="3920450"/>
            <a:ext cx="1532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30 μm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thick sample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aad67786c6_0_24"/>
          <p:cNvSpPr txBox="1"/>
          <p:nvPr/>
        </p:nvSpPr>
        <p:spPr>
          <a:xfrm>
            <a:off x="1866525" y="494825"/>
            <a:ext cx="7948200" cy="19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and plagioclase (anorthite) have similar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●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composition (other than OH/H</a:t>
            </a:r>
            <a:r>
              <a:rPr baseline="-25000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O)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●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common shape (tabular, prismatic)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810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●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twinning (polysynthetic)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g2aad67786c6_0_24"/>
          <p:cNvSpPr txBox="1"/>
          <p:nvPr/>
        </p:nvSpPr>
        <p:spPr>
          <a:xfrm>
            <a:off x="2411071" y="2582650"/>
            <a:ext cx="5680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So, how can they be distinguished?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3" name="Google Shape;133;g2aad67786c6_0_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6963" y="3315975"/>
            <a:ext cx="3429855" cy="263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g2aad67786c6_0_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17212" y="3315975"/>
            <a:ext cx="3923980" cy="2638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g2aad67786c6_0_24"/>
          <p:cNvSpPr txBox="1"/>
          <p:nvPr/>
        </p:nvSpPr>
        <p:spPr>
          <a:xfrm>
            <a:off x="2663488" y="5954325"/>
            <a:ext cx="1636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g2aad67786c6_0_24"/>
          <p:cNvSpPr txBox="1"/>
          <p:nvPr/>
        </p:nvSpPr>
        <p:spPr>
          <a:xfrm>
            <a:off x="6636897" y="5954325"/>
            <a:ext cx="1284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plagioclase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g2aad67786c6_0_24"/>
          <p:cNvSpPr txBox="1"/>
          <p:nvPr/>
        </p:nvSpPr>
        <p:spPr>
          <a:xfrm>
            <a:off x="1766963" y="5492625"/>
            <a:ext cx="644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xpl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g2aad67786c6_0_24"/>
          <p:cNvSpPr txBox="1"/>
          <p:nvPr/>
        </p:nvSpPr>
        <p:spPr>
          <a:xfrm>
            <a:off x="5362763" y="5492625"/>
            <a:ext cx="644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xpl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oogle Shape;144;g2aad67786c6_0_30"/>
          <p:cNvGrpSpPr/>
          <p:nvPr/>
        </p:nvGrpSpPr>
        <p:grpSpPr>
          <a:xfrm>
            <a:off x="345100" y="27600"/>
            <a:ext cx="7675325" cy="6701400"/>
            <a:chOff x="345100" y="27600"/>
            <a:chExt cx="7675325" cy="6701400"/>
          </a:xfrm>
        </p:grpSpPr>
        <p:pic>
          <p:nvPicPr>
            <p:cNvPr id="145" name="Google Shape;145;g2aad67786c6_0_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87075" y="69575"/>
              <a:ext cx="7372350" cy="6553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6" name="Google Shape;146;g2aad67786c6_0_30"/>
            <p:cNvSpPr txBox="1"/>
            <p:nvPr/>
          </p:nvSpPr>
          <p:spPr>
            <a:xfrm>
              <a:off x="3879000" y="6267175"/>
              <a:ext cx="17670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1709D5"/>
                  </a:solidFill>
                  <a:latin typeface="Calibri"/>
                  <a:ea typeface="Calibri"/>
                  <a:cs typeface="Calibri"/>
                  <a:sym typeface="Calibri"/>
                </a:rPr>
                <a:t>from mindat.org</a:t>
              </a:r>
              <a:endParaRPr sz="1800">
                <a:solidFill>
                  <a:srgbClr val="1709D5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g2aad67786c6_0_30"/>
            <p:cNvSpPr/>
            <p:nvPr/>
          </p:nvSpPr>
          <p:spPr>
            <a:xfrm>
              <a:off x="7371525" y="3340650"/>
              <a:ext cx="648900" cy="11871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g2aad67786c6_0_30"/>
            <p:cNvSpPr/>
            <p:nvPr/>
          </p:nvSpPr>
          <p:spPr>
            <a:xfrm>
              <a:off x="345100" y="27600"/>
              <a:ext cx="179400" cy="67014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9" name="Google Shape;149;g2aad67786c6_0_30"/>
          <p:cNvSpPr txBox="1"/>
          <p:nvPr/>
        </p:nvSpPr>
        <p:spPr>
          <a:xfrm>
            <a:off x="7205875" y="3879050"/>
            <a:ext cx="1532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30 μm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thick sample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g2aad67786c6_0_30"/>
          <p:cNvSpPr/>
          <p:nvPr/>
        </p:nvSpPr>
        <p:spPr>
          <a:xfrm>
            <a:off x="8172175" y="993925"/>
            <a:ext cx="414000" cy="44190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E8FF6B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g2aad67786c6_0_30"/>
          <p:cNvSpPr/>
          <p:nvPr/>
        </p:nvSpPr>
        <p:spPr>
          <a:xfrm>
            <a:off x="8172175" y="1588075"/>
            <a:ext cx="414000" cy="44190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E8FF6B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g2aad67786c6_0_30"/>
          <p:cNvSpPr/>
          <p:nvPr/>
        </p:nvSpPr>
        <p:spPr>
          <a:xfrm>
            <a:off x="8738275" y="4027550"/>
            <a:ext cx="414000" cy="44190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E8FF6B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g2aad67786c6_0_30"/>
          <p:cNvSpPr/>
          <p:nvPr/>
        </p:nvSpPr>
        <p:spPr>
          <a:xfrm>
            <a:off x="8172175" y="5222825"/>
            <a:ext cx="414000" cy="44190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E8FF6B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g2aad67786c6_0_30"/>
          <p:cNvSpPr txBox="1"/>
          <p:nvPr/>
        </p:nvSpPr>
        <p:spPr>
          <a:xfrm>
            <a:off x="8661725" y="984025"/>
            <a:ext cx="2477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is biaxial </a:t>
            </a: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g2aad67786c6_0_30"/>
          <p:cNvSpPr txBox="1"/>
          <p:nvPr/>
        </p:nvSpPr>
        <p:spPr>
          <a:xfrm>
            <a:off x="8737925" y="1562725"/>
            <a:ext cx="3027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has higher refractive index values (n)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g2aad67786c6_0_30"/>
          <p:cNvSpPr txBox="1"/>
          <p:nvPr/>
        </p:nvSpPr>
        <p:spPr>
          <a:xfrm>
            <a:off x="9288125" y="3540500"/>
            <a:ext cx="24774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has higher birefringence (but in some orientations is similar to plagioclase)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g2aad67786c6_0_30"/>
          <p:cNvSpPr txBox="1"/>
          <p:nvPr/>
        </p:nvSpPr>
        <p:spPr>
          <a:xfrm>
            <a:off x="8737925" y="5197475"/>
            <a:ext cx="2968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has higher relief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g2aad67786c6_0_30"/>
          <p:cNvSpPr txBox="1"/>
          <p:nvPr/>
        </p:nvSpPr>
        <p:spPr>
          <a:xfrm>
            <a:off x="6251625" y="5863975"/>
            <a:ext cx="5701500" cy="7389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also note: lawsonite is orthorhombic and has parallel extinction; anorthite is triclinic and has oblique extinction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g2aad67786c6_0_30"/>
          <p:cNvSpPr txBox="1"/>
          <p:nvPr/>
        </p:nvSpPr>
        <p:spPr>
          <a:xfrm>
            <a:off x="8350475" y="287575"/>
            <a:ext cx="3254400" cy="554100"/>
          </a:xfrm>
          <a:prstGeom prst="rect">
            <a:avLst/>
          </a:prstGeom>
          <a:solidFill>
            <a:srgbClr val="E8FF6B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compared with lawsonite</a:t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g2aad67786c6_0_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7675" y="286550"/>
            <a:ext cx="5970826" cy="3979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g2aad67786c6_0_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650" y="286550"/>
            <a:ext cx="5970826" cy="3979582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g2aad67786c6_0_55"/>
          <p:cNvSpPr txBox="1"/>
          <p:nvPr/>
        </p:nvSpPr>
        <p:spPr>
          <a:xfrm>
            <a:off x="5398975" y="3804425"/>
            <a:ext cx="535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ppl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g2aad67786c6_0_55"/>
          <p:cNvSpPr txBox="1"/>
          <p:nvPr/>
        </p:nvSpPr>
        <p:spPr>
          <a:xfrm>
            <a:off x="11494450" y="3804425"/>
            <a:ext cx="535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g2aad67786c6_0_55"/>
          <p:cNvSpPr txBox="1"/>
          <p:nvPr/>
        </p:nvSpPr>
        <p:spPr>
          <a:xfrm>
            <a:off x="6302575" y="5185113"/>
            <a:ext cx="5325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also exhibits diamond-shaped or hexagonal crystals (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plagioclase doesn’t)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Google Shape;170;g2aad67786c6_0_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8275" y="4342326"/>
            <a:ext cx="5398374" cy="246022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g2aad67786c6_0_55"/>
          <p:cNvSpPr txBox="1"/>
          <p:nvPr/>
        </p:nvSpPr>
        <p:spPr>
          <a:xfrm>
            <a:off x="5001150" y="6340850"/>
            <a:ext cx="535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xpl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g2aad67786c6_0_55"/>
          <p:cNvSpPr txBox="1"/>
          <p:nvPr/>
        </p:nvSpPr>
        <p:spPr>
          <a:xfrm>
            <a:off x="1032475" y="5341588"/>
            <a:ext cx="535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Lws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73" name="Google Shape;173;g2aad67786c6_0_55"/>
          <p:cNvSpPr txBox="1"/>
          <p:nvPr/>
        </p:nvSpPr>
        <p:spPr>
          <a:xfrm>
            <a:off x="3961875" y="5295238"/>
            <a:ext cx="535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Lws</a:t>
            </a: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74" name="Google Shape;174;g2aad67786c6_0_55"/>
          <p:cNvSpPr txBox="1"/>
          <p:nvPr/>
        </p:nvSpPr>
        <p:spPr>
          <a:xfrm>
            <a:off x="5899225" y="4342325"/>
            <a:ext cx="6132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top: 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in a matrix of mica (phengite) with green omphacite and blue glaucophane seen in plane light; field of view = 2 mm (Sivrihisar, Turkey)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g2aad67786c6_0_55"/>
          <p:cNvSpPr txBox="1"/>
          <p:nvPr/>
        </p:nvSpPr>
        <p:spPr>
          <a:xfrm>
            <a:off x="5694525" y="6335725"/>
            <a:ext cx="613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left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lawsonite in a matrix of phengite; field of view 0.5 mm  (Guatemala)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"/>
          <p:cNvSpPr/>
          <p:nvPr/>
        </p:nvSpPr>
        <p:spPr>
          <a:xfrm>
            <a:off x="4123896" y="3845916"/>
            <a:ext cx="933691" cy="706056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2"/>
          <p:cNvSpPr/>
          <p:nvPr/>
        </p:nvSpPr>
        <p:spPr>
          <a:xfrm rot="618356">
            <a:off x="3850236" y="3937338"/>
            <a:ext cx="1304041" cy="413466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Diagram of a structure that is labeled&#10;&#10;Description automatically generated with medium confidence" id="182" name="Google Shape;18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6475" y="440500"/>
            <a:ext cx="8302050" cy="5797525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"/>
          <p:cNvSpPr txBox="1"/>
          <p:nvPr/>
        </p:nvSpPr>
        <p:spPr>
          <a:xfrm rot="-590515">
            <a:off x="6297441" y="6246768"/>
            <a:ext cx="2620364" cy="2770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modified from Deschamps et al. (2013)</a:t>
            </a:r>
            <a:endParaRPr/>
          </a:p>
        </p:txBody>
      </p:sp>
      <p:sp>
        <p:nvSpPr>
          <p:cNvPr id="184" name="Google Shape;184;p2"/>
          <p:cNvSpPr txBox="1"/>
          <p:nvPr/>
        </p:nvSpPr>
        <p:spPr>
          <a:xfrm>
            <a:off x="2801175" y="440500"/>
            <a:ext cx="7479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forms in subducted crust and sediments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iagram&#10;&#10;Description automatically generated" id="189" name="Google Shape;18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0974" y="1044780"/>
            <a:ext cx="5990960" cy="462668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190" name="Google Shape;190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89547" y="1871070"/>
            <a:ext cx="5166948" cy="311586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5"/>
          <p:cNvSpPr txBox="1"/>
          <p:nvPr/>
        </p:nvSpPr>
        <p:spPr>
          <a:xfrm>
            <a:off x="1313525" y="5774975"/>
            <a:ext cx="74349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Lws = lawsonite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MDD = maximum decoupling depth: beyond this point, the subducting plate is in contact with convecting mantle; tectonic return of subducted oceanic rocks from past this point is very rare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92" name="Google Shape;192;p5"/>
          <p:cNvSpPr txBox="1"/>
          <p:nvPr/>
        </p:nvSpPr>
        <p:spPr>
          <a:xfrm>
            <a:off x="5386775" y="4200178"/>
            <a:ext cx="29206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193" name="Google Shape;193;p5"/>
          <p:cNvSpPr txBox="1"/>
          <p:nvPr/>
        </p:nvSpPr>
        <p:spPr>
          <a:xfrm>
            <a:off x="2148846" y="321500"/>
            <a:ext cx="2956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subduction zone</a:t>
            </a:r>
            <a:endParaRPr/>
          </a:p>
        </p:txBody>
      </p:sp>
      <p:sp>
        <p:nvSpPr>
          <p:cNvPr id="194" name="Google Shape;194;p5"/>
          <p:cNvSpPr txBox="1"/>
          <p:nvPr/>
        </p:nvSpPr>
        <p:spPr>
          <a:xfrm>
            <a:off x="6940775" y="869325"/>
            <a:ext cx="5174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closer view of interface between subducting plate and overlying mantle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2020-02-03T01:57:53Z</dcterms:created>
  <dc:creator>dwhitney</dc:creator>
</cp:coreProperties>
</file>